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0"/>
    <p:restoredTop sz="94610"/>
  </p:normalViewPr>
  <p:slideViewPr>
    <p:cSldViewPr snapToGrid="0" snapToObjects="1">
      <p:cViewPr>
        <p:scale>
          <a:sx n="117" d="100"/>
          <a:sy n="117" d="100"/>
        </p:scale>
        <p:origin x="4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CA"/>
  <c:roundedCorners val="1"/>
  <c:style val="2"/>
  <c:chart>
    <c:title>
      <c:tx>
        <c:rich>
          <a:bodyPr/>
          <a:lstStyle/>
          <a:p>
            <a:pPr>
              <a:defRPr sz="1600" b="1" i="0" u="none" strike="noStrike">
                <a:solidFill>
                  <a:schemeClr val="tx2"/>
                </a:solidFill>
                <a:latin typeface="Century Gothic"/>
              </a:defRPr>
            </a:pPr>
            <a:r>
              <a:rPr lang="en-US" sz="1600" b="1" i="0" u="none" strike="noStrike">
                <a:solidFill>
                  <a:schemeClr val="tx2"/>
                </a:solidFill>
                <a:latin typeface="Century Gothic"/>
              </a:rPr>
              <a:t>Distribution of Service Effectiveness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Service Effectiveness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BFE2-474E-89D2-47FD2034A13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BFE2-474E-89D2-47FD2034A13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BFE2-474E-89D2-47FD2034A1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BFE2-474E-89D2-47FD2034A133}"/>
              </c:ext>
            </c:extLst>
          </c:dPt>
          <c:dLbls>
            <c:dLbl>
              <c:idx val="0"/>
              <c:numFmt formatCode="General" sourceLinked="0"/>
              <c:spPr/>
              <c:txPr>
                <a:bodyPr/>
                <a:lstStyle/>
                <a:p>
                  <a:pPr>
                    <a:defRPr sz="900" b="0" i="0" u="none" strike="noStrike">
                      <a:solidFill>
                        <a:schemeClr val="tx2"/>
                      </a:solidFill>
                      <a:latin typeface="Century Gothic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E2-474E-89D2-47FD2034A133}"/>
                </c:ext>
              </c:extLst>
            </c:dLbl>
            <c:dLbl>
              <c:idx val="1"/>
              <c:numFmt formatCode="General" sourceLinked="0"/>
              <c:spPr/>
              <c:txPr>
                <a:bodyPr/>
                <a:lstStyle/>
                <a:p>
                  <a:pPr>
                    <a:defRPr sz="900" b="0" i="0" u="none" strike="noStrike">
                      <a:solidFill>
                        <a:schemeClr val="tx2"/>
                      </a:solidFill>
                      <a:latin typeface="Century Gothic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E2-474E-89D2-47FD2034A133}"/>
                </c:ext>
              </c:extLst>
            </c:dLbl>
            <c:dLbl>
              <c:idx val="2"/>
              <c:numFmt formatCode="General" sourceLinked="0"/>
              <c:spPr/>
              <c:txPr>
                <a:bodyPr/>
                <a:lstStyle/>
                <a:p>
                  <a:pPr>
                    <a:defRPr sz="900" b="0" i="0" u="none" strike="noStrike">
                      <a:solidFill>
                        <a:schemeClr val="tx2"/>
                      </a:solidFill>
                      <a:latin typeface="Century Gothic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E2-474E-89D2-47FD2034A133}"/>
                </c:ext>
              </c:extLst>
            </c:dLbl>
            <c:dLbl>
              <c:idx val="3"/>
              <c:numFmt formatCode="General" sourceLinked="0"/>
              <c:spPr/>
              <c:txPr>
                <a:bodyPr/>
                <a:lstStyle/>
                <a:p>
                  <a:pPr>
                    <a:defRPr sz="900" b="0" i="0" u="none" strike="noStrike">
                      <a:solidFill>
                        <a:schemeClr val="tx2"/>
                      </a:solidFill>
                      <a:latin typeface="Century Gothic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E2-474E-89D2-47FD2034A13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High</c:v>
                </c:pt>
                <c:pt idx="1">
                  <c:v>Medium</c:v>
                </c:pt>
                <c:pt idx="2">
                  <c:v>Low</c:v>
                </c:pt>
                <c:pt idx="3">
                  <c:v>Critical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20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E2-474E-89D2-47FD2034A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 sz="900">
              <a:solidFill>
                <a:schemeClr val="tx2"/>
              </a:solidFill>
              <a:latin typeface="Century Gothic"/>
              <a:cs typeface="Century Gothic"/>
            </a:defRPr>
          </a:pPr>
          <a:endParaRPr lang="en-US"/>
        </a:p>
      </c:txPr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19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mnsimire@ttech.live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10" Type="http://schemas.openxmlformats.org/officeDocument/2006/relationships/image" Target="../media/image54.sv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633679" y="1378915"/>
            <a:ext cx="2447849" cy="4240987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4" name="Shape 2"/>
          <p:cNvSpPr/>
          <p:nvPr/>
        </p:nvSpPr>
        <p:spPr>
          <a:xfrm>
            <a:off x="633679" y="4406494"/>
            <a:ext cx="2447849" cy="2447849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 rot="16200000">
            <a:off x="896112" y="-604418"/>
            <a:ext cx="2447849" cy="4240987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6" name="Shape 4"/>
          <p:cNvSpPr/>
          <p:nvPr/>
        </p:nvSpPr>
        <p:spPr>
          <a:xfrm rot="16200000">
            <a:off x="3027578" y="295351"/>
            <a:ext cx="2447849" cy="2447849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7" name="Shape 5"/>
          <p:cNvSpPr/>
          <p:nvPr/>
        </p:nvSpPr>
        <p:spPr>
          <a:xfrm rot="16200000">
            <a:off x="572414" y="5349240"/>
            <a:ext cx="0" cy="1144829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 rot="16200000">
            <a:off x="572414" y="5551322"/>
            <a:ext cx="0" cy="1144829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 rot="16200000">
            <a:off x="572414" y="5748833"/>
            <a:ext cx="0" cy="1144829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740750" y="5363870"/>
            <a:ext cx="3747211" cy="611734"/>
          </a:xfrm>
          <a:prstGeom prst="roundRect">
            <a:avLst>
              <a:gd name="adj" fmla="val 149477"/>
            </a:avLst>
          </a:prstGeom>
          <a:solidFill>
            <a:schemeClr val="tx2"/>
          </a:solidFill>
          <a:ln/>
        </p:spPr>
      </p:sp>
      <p:sp>
        <p:nvSpPr>
          <p:cNvPr id="11" name="Text 9"/>
          <p:cNvSpPr/>
          <p:nvPr/>
        </p:nvSpPr>
        <p:spPr>
          <a:xfrm>
            <a:off x="5216652" y="2062886"/>
            <a:ext cx="6537960" cy="26023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0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TTECHS IT Services Services menu</a:t>
            </a:r>
            <a:endParaRPr lang="en-US" sz="4000" dirty="0"/>
          </a:p>
        </p:txBody>
      </p:sp>
      <p:sp>
        <p:nvSpPr>
          <p:cNvPr id="12" name="Text 10"/>
          <p:cNvSpPr/>
          <p:nvPr/>
        </p:nvSpPr>
        <p:spPr>
          <a:xfrm>
            <a:off x="8740750" y="5367528"/>
            <a:ext cx="3009290" cy="6007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600" dirty="0">
                <a:solidFill>
                  <a:schemeClr val="bg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TTECHS.LIVE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740750" y="5986577"/>
            <a:ext cx="3009290" cy="4965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73175" y="831190"/>
            <a:ext cx="3527755" cy="5194706"/>
          </a:xfrm>
          <a:prstGeom prst="roundRect">
            <a:avLst>
              <a:gd name="adj" fmla="val 103681"/>
            </a:avLst>
          </a:prstGeom>
          <a:solidFill>
            <a:schemeClr val="bg2"/>
          </a:solidFill>
          <a:ln/>
        </p:spPr>
      </p:sp>
      <p:pic>
        <p:nvPicPr>
          <p:cNvPr id="15" name="Image 0" descr="https://slide-appai.s3.us-west-1.amazonaws.com/ppt-files-prod/68ffc51cefa07a203b3f24e2/image_1761594343888_h49oot91jff.png?X-Amz-Algorithm=AWS4-HMAC-SHA256&amp;X-Amz-Content-Sha256=UNSIGNED-PAYLOAD&amp;X-Amz-Credential=AKIARQE3I5HGFMTMBRLT%2F20251027%2Fus-west-1%2Fs3%2Faws4_request&amp;X-Amz-Date=20251027T195006Z&amp;X-Amz-Expires=86400&amp;X-Amz-Signature=8b169b57a499f6b4405d65f123566d82a869a5eb769203f5cf9f9fe8b93fa905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3993" y="968350"/>
            <a:ext cx="3254350" cy="4913986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4140403" y="5670194"/>
            <a:ext cx="4341571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Infrastructure Management Overview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Cloud Integration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Seamlessly integrate your existing systems with cloud solutions for enhanced flexibility and scalability.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Infrastructure Monitoring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24/7 monitoring of your IT infrastructure ensures prompt identification of issues, minimizing downtime.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 Efficiency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Optimize resources and reduce costs through effective management of your on-premises and cloud assets.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Compliance Assurance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Ensure your infrastructure adheres to industry regulations and standards for data security and privacy.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3770_atbum3jw2h7.png?X-Amz-Algorithm=AWS4-HMAC-SHA256&amp;X-Amz-Content-Sha256=UNSIGNED-PAYLOAD&amp;X-Amz-Credential=AKIARQE3I5HGFMTMBRLT%2F20251027%2Fus-west-1%2Fs3%2Faws4_request&amp;X-Amz-Date=20251027T195006Z&amp;X-Amz-Expires=86400&amp;X-Amz-Signature=f280a8a2b558abf95ea3a08375f341e145ddb2626a4d1b912eb250da8fc9c481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Cloud Services Support and Solutions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 advanced security measures to safeguard your data against unauthorized access and potential breaches.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Utilize cloud infrastructure to quickly scale your resources based on your business needs and demands.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Backup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Ensure data integrity by regularly backing up your information in secure cloud storage solutions.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Collaboration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Enhance team collaboration with cloud-based tools that facilitate seamless communication and project management.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5987_uksparjfkr.png?X-Amz-Algorithm=AWS4-HMAC-SHA256&amp;X-Amz-Content-Sha256=UNSIGNED-PAYLOAD&amp;X-Amz-Credential=AKIARQE3I5HGFMTMBRLT%2F20251027%2Fus-west-1%2Fs3%2Faws4_request&amp;X-Amz-Date=20251027T195006Z&amp;X-Amz-Expires=86400&amp;X-Amz-Signature=904a240888d631c5bc30b5d37a94613a606148a249ddd2610974bd0a79015b2c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Network Management Strategies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Continuous network monitoring helps identify potential issues before they impact business operations significantly.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Implementing robust security measures ensures that your network is protected from unauthorized access and potential breaches.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Troubleshooting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Effective troubleshooting practices allow for quick resolution of network issues, minimizing downtime and maintaining productivity.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Regular network optimization improves performance and efficiency, ensuring reliable service and user satisfaction.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4401_6bn3wcuktax.jpg?X-Amz-Algorithm=AWS4-HMAC-SHA256&amp;X-Amz-Content-Sha256=UNSIGNED-PAYLOAD&amp;X-Amz-Credential=AKIARQE3I5HGFMTMBRLT%2F20251027%2Fus-west-1%2Fs3%2Faws4_request&amp;X-Amz-Date=20251027T195006Z&amp;X-Amz-Expires=86400&amp;X-Amz-Signature=fd8e86afbde73e6f68448f458bd1dca782020dbe23a3ccae9166b75d28f889b0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Data Center Colocation Explained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Cost-effective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Hosting your hardware at our data center reduces costs associated with maintaining an on-site facility, while benefiting from our secure and managed environment.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3182112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3261665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3326587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894076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3261665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With our colocation services, you can easily expand your infrastructure as needed without the hassle of physical upgrades or moving equipment.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Expert support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5129784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Enjoy 24/7 technical support for your hosted equipment, ensuring maximum uptime and quick resolution to any issues that may arise.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4" name="Shape 22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28" name="Image 0" descr="https://slide-appai.s3.us-west-1.amazonaws.com/ppt-files-prod/68ffc51cefa07a203b3f24e2/image_1761594346328_c4vof4bdiu9.png?X-Amz-Algorithm=AWS4-HMAC-SHA256&amp;X-Amz-Content-Sha256=UNSIGNED-PAYLOAD&amp;X-Amz-Credential=AKIARQE3I5HGFMTMBRLT%2F20251027%2Fus-west-1%2Fs3%2Faws4_request&amp;X-Amz-Date=20251027T195006Z&amp;X-Amz-Expires=86400&amp;X-Amz-Signature=18740b22432a35750cded3fe79233bf0cf428923d122f90d8d34b8a7e6c36098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Hardware Hosting Solutions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Lower overhead costs by utilizing our secure data center, which minimizes the need for your own physical hardware and maintenance expenses.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3182112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3261665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3326587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894076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Enhanced Security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3261665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Benefit from advanced physical and cybersecurity measures in our data center, ensuring your hardware and data are protected from unauthorized access and potential threats.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Remote Accessibility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5129784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Maintain seamless access to your hosted hardware with our remote support services, ensuring downtime is minimized and your operations remain uninterrupted.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4" name="Shape 22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28" name="Image 0" descr="https://slide-appai.s3.us-west-1.amazonaws.com/ppt-files-prod/68ffc51cefa07a203b3f24e2/image_1761594343942_hm6g95am4e.png?X-Amz-Algorithm=AWS4-HMAC-SHA256&amp;X-Amz-Content-Sha256=UNSIGNED-PAYLOAD&amp;X-Amz-Credential=AKIARQE3I5HGFMTMBRLT%2F20251027%2Fus-west-1%2Fs3%2Faws4_request&amp;X-Amz-Date=20251027T195006Z&amp;X-Amz-Expires=86400&amp;X-Amz-Signature=5652561a192586883844427f121d8ef44075f40aea24b839fd1b4fb52a4307ba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Remote Support Capabilities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Quick Response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remote support ensures fast resolution of IT issues without the need for onsite visits.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24/7 Availability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offer round-the-clock remote assistance to address urgent issues at any time of day.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Secure Access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utilize secure connections to manage and troubleshoot your systems while maintaining data privacy.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Cost-Effective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Remote support reduces operational costs associated with travel and time spent waiting for onsite visits.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6102_ugyul5nbfu.png?X-Amz-Algorithm=AWS4-HMAC-SHA256&amp;X-Amz-Content-Sha256=UNSIGNED-PAYLOAD&amp;X-Amz-Credential=AKIARQE3I5HGFMTMBRLT%2F20251027%2Fus-west-1%2Fs3%2Faws4_request&amp;X-Amz-Date=20251027T195006Z&amp;X-Amz-Expires=86400&amp;X-Amz-Signature=0df41640c3301e4fb9aeee172e31daea904dbc1d1c94ae07c6f8b311823facbd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Specialized Services Overview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Cybersecurity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Protect your business from potential cyber threats with our comprehensive security assessments and incident responses.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VoIP Solutions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Transform your communication system with our advanced VoIP technology for improved call clarity and efficiency.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Web Development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Create engaging and professional websites tailor-made for your business needs, improving your online presence.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IT Procurement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Streamline your equipment acquisitions by letting us manage the procurement process, ensuring cost-effective solutions.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5836_zmax7w4au7.png?X-Amz-Algorithm=AWS4-HMAC-SHA256&amp;X-Amz-Content-Sha256=UNSIGNED-PAYLOAD&amp;X-Amz-Credential=AKIARQE3I5HGFMTMBRLT%2F20251027%2Fus-west-1%2Fs3%2Faws4_request&amp;X-Amz-Date=20251027T195006Z&amp;X-Amz-Expires=86400&amp;X-Amz-Signature=a156629ce8d24c17cb34a0a805ad499ad8e41efd39f1a9b26163ef405dc0ab0f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6570" y="1555852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Cybersecurity and Incident Management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Conduct regular risk assessments to identify vulnerabilities and implement proactive measures to mitigate potential threats.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Incident Response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 Develop an incident response plan that outlines roles, responsibilities, and procedures for swiftly addressing security breaches.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Employee Training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Provide ongoing cybersecurity training for employees to raise awareness of potential threats and educate them on best practices.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 Audits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Perform regular security audits to evaluate the effectiveness of existing security measures and make necessary improvements.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6251_gwcxko06ql6.png?X-Amz-Algorithm=AWS4-HMAC-SHA256&amp;X-Amz-Content-Sha256=UNSIGNED-PAYLOAD&amp;X-Amz-Credential=AKIARQE3I5HGFMTMBRLT%2F20251027%2Fus-west-1%2Fs3%2Faws4_request&amp;X-Amz-Date=20251027T195006Z&amp;X-Amz-Expires=86400&amp;X-Amz-Signature=149d5e2de70b138b1b1beaa77017989cdc6b626d483b7040dce315298171471d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Implementing Voice over IP Solutions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VoIP solutions significantly reduce communication costs for businesses by eliminating traditional phone line expenses and offering flexible pricing packages tailored to various needs.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3182112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3261665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3326587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894076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3261665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Easily scale your VoIP system based on business growth or changing needs, allowing you to add or remove lines without extensive infrastructure adjustments.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Enhanced Features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5129784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Benefit from advanced features like call forwarding, voicemail-to-email, and video conferencing that are often included in VoIP packages, enhancing overall communication capabilities.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4" name="Shape 22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28" name="Image 0" descr="https://slide-appai.s3.us-west-1.amazonaws.com/ppt-files-prod/68ffc51cefa07a203b3f24e2/image_1761594346532_5xuaduhofwr.png?X-Amz-Algorithm=AWS4-HMAC-SHA256&amp;X-Amz-Content-Sha256=UNSIGNED-PAYLOAD&amp;X-Amz-Credential=AKIARQE3I5HGFMTMBRLT%2F20251027%2Fus-west-1%2Fs3%2Faws4_request&amp;X-Amz-Date=20251027T195006Z&amp;X-Amz-Expires=86400&amp;X-Amz-Signature=abf98e74d4ebe8562ac26e676e2fb0a54c4a3853c136d8be507d853e49aca49e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Web Development Services Offered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Design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create user-friendly interfaces that enhance the overall user experience for your website.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team builds responsive websites that adapt to all device types for better accessibility.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Maintenance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Regular updates and troubleshooting to ensure your website remains functional and secure over time.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SEO Optimization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implement strategies to improve your website's visibility on search engines for increased traffic.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5742_8p1o5n1clzb.png?X-Amz-Algorithm=AWS4-HMAC-SHA256&amp;X-Amz-Content-Sha256=UNSIGNED-PAYLOAD&amp;X-Amz-Credential=AKIARQE3I5HGFMTMBRLT%2F20251027%2Fus-west-1%2Fs3%2Faws4_request&amp;X-Amz-Date=20251027T195006Z&amp;X-Amz-Expires=86400&amp;X-Amz-Signature=f07c7d3f76a51ac2e4daecebd100a4bff25c9103c781ba7f0b95644bf09dc6e3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 flipH="1">
            <a:off x="0" y="198425"/>
            <a:ext cx="11440973" cy="896112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4" name="Shape 2"/>
          <p:cNvSpPr/>
          <p:nvPr/>
        </p:nvSpPr>
        <p:spPr>
          <a:xfrm flipH="1">
            <a:off x="10991088" y="198425"/>
            <a:ext cx="896112" cy="896112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" name="Text 3"/>
          <p:cNvSpPr/>
          <p:nvPr/>
        </p:nvSpPr>
        <p:spPr>
          <a:xfrm>
            <a:off x="1321308" y="1670609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4400" dirty="0"/>
          </a:p>
        </p:txBody>
      </p:sp>
      <p:sp>
        <p:nvSpPr>
          <p:cNvPr id="6" name="Shape 4"/>
          <p:cNvSpPr/>
          <p:nvPr/>
        </p:nvSpPr>
        <p:spPr>
          <a:xfrm>
            <a:off x="2300630" y="1630375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271370" y="1630375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1"/>
          </a:solidFill>
          <a:ln/>
        </p:spPr>
      </p:sp>
      <p:sp>
        <p:nvSpPr>
          <p:cNvPr id="8" name="Text 6"/>
          <p:cNvSpPr/>
          <p:nvPr/>
        </p:nvSpPr>
        <p:spPr>
          <a:xfrm>
            <a:off x="3226003" y="4187038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4400" dirty="0"/>
          </a:p>
        </p:txBody>
      </p:sp>
      <p:sp>
        <p:nvSpPr>
          <p:cNvPr id="9" name="Shape 7"/>
          <p:cNvSpPr/>
          <p:nvPr/>
        </p:nvSpPr>
        <p:spPr>
          <a:xfrm>
            <a:off x="4208069" y="4146804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176065" y="4146804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2"/>
          </a:solidFill>
          <a:ln/>
        </p:spPr>
      </p:sp>
      <p:sp>
        <p:nvSpPr>
          <p:cNvPr id="11" name="Text 9"/>
          <p:cNvSpPr/>
          <p:nvPr/>
        </p:nvSpPr>
        <p:spPr>
          <a:xfrm>
            <a:off x="5162702" y="1670609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4400" dirty="0"/>
          </a:p>
        </p:txBody>
      </p:sp>
      <p:sp>
        <p:nvSpPr>
          <p:cNvPr id="12" name="Shape 10"/>
          <p:cNvSpPr/>
          <p:nvPr/>
        </p:nvSpPr>
        <p:spPr>
          <a:xfrm>
            <a:off x="6142025" y="1630375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112764" y="1630375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2"/>
          </a:solidFill>
          <a:ln/>
        </p:spPr>
      </p:sp>
      <p:sp>
        <p:nvSpPr>
          <p:cNvPr id="14" name="Text 12"/>
          <p:cNvSpPr/>
          <p:nvPr/>
        </p:nvSpPr>
        <p:spPr>
          <a:xfrm>
            <a:off x="7066483" y="4187038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05</a:t>
            </a:r>
            <a:endParaRPr lang="en-US" sz="4400" dirty="0"/>
          </a:p>
        </p:txBody>
      </p:sp>
      <p:sp>
        <p:nvSpPr>
          <p:cNvPr id="15" name="Shape 13"/>
          <p:cNvSpPr/>
          <p:nvPr/>
        </p:nvSpPr>
        <p:spPr>
          <a:xfrm>
            <a:off x="8049463" y="4146804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17459" y="4146804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1"/>
          </a:solidFill>
          <a:ln/>
        </p:spPr>
      </p:sp>
      <p:sp>
        <p:nvSpPr>
          <p:cNvPr id="17" name="Text 15"/>
          <p:cNvSpPr/>
          <p:nvPr/>
        </p:nvSpPr>
        <p:spPr>
          <a:xfrm>
            <a:off x="8974836" y="1670609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4400" dirty="0"/>
          </a:p>
        </p:txBody>
      </p:sp>
      <p:sp>
        <p:nvSpPr>
          <p:cNvPr id="18" name="Shape 16"/>
          <p:cNvSpPr/>
          <p:nvPr/>
        </p:nvSpPr>
        <p:spPr>
          <a:xfrm>
            <a:off x="9954158" y="1630375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924898" y="1630375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1"/>
          </a:solidFill>
          <a:ln/>
        </p:spPr>
      </p:sp>
      <p:sp>
        <p:nvSpPr>
          <p:cNvPr id="20" name="Text 18"/>
          <p:cNvSpPr/>
          <p:nvPr/>
        </p:nvSpPr>
        <p:spPr>
          <a:xfrm>
            <a:off x="10879531" y="4187038"/>
            <a:ext cx="838505" cy="529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44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06</a:t>
            </a:r>
            <a:endParaRPr lang="en-US" sz="4400" dirty="0"/>
          </a:p>
        </p:txBody>
      </p:sp>
      <p:sp>
        <p:nvSpPr>
          <p:cNvPr id="21" name="Shape 19"/>
          <p:cNvSpPr/>
          <p:nvPr/>
        </p:nvSpPr>
        <p:spPr>
          <a:xfrm>
            <a:off x="11861597" y="4146804"/>
            <a:ext cx="0" cy="173918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1833250" y="4146804"/>
            <a:ext cx="57607" cy="608076"/>
          </a:xfrm>
          <a:prstGeom prst="roundRect">
            <a:avLst>
              <a:gd name="adj" fmla="val 1587307"/>
            </a:avLst>
          </a:prstGeom>
          <a:solidFill>
            <a:schemeClr val="accent2"/>
          </a:solidFill>
          <a:ln/>
        </p:spPr>
      </p:sp>
      <p:sp>
        <p:nvSpPr>
          <p:cNvPr id="23" name="Text 21"/>
          <p:cNvSpPr/>
          <p:nvPr/>
        </p:nvSpPr>
        <p:spPr>
          <a:xfrm>
            <a:off x="306324" y="341986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Agenda</a:t>
            </a:r>
            <a:endParaRPr lang="en-US" sz="3200" dirty="0"/>
          </a:p>
        </p:txBody>
      </p:sp>
      <p:sp>
        <p:nvSpPr>
          <p:cNvPr id="24" name="Shape 22"/>
          <p:cNvSpPr/>
          <p:nvPr/>
        </p:nvSpPr>
        <p:spPr>
          <a:xfrm>
            <a:off x="313639" y="5885993"/>
            <a:ext cx="536753" cy="536753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313639" y="6152083"/>
            <a:ext cx="536753" cy="705917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 flipH="1">
            <a:off x="533095" y="6670548"/>
            <a:ext cx="1742846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13639" y="2408530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Explore IT support service offerings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4125773" y="2408530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Understand managed IT service benefits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7967167" y="2408530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Learn about data center colocation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2217420" y="4924958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Discover cybersecurity and incident management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058814" y="4924958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Review Voice over IP solutions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9874606" y="4924958"/>
            <a:ext cx="1843430" cy="1014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Outline web development and procurement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IT Procurement Process Simplified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 Efficiency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procurement process ensures that you receive competitive pricing for the best IT equipment available.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Vendor Management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handle relationships with multiple vendors to provide you with a seamless procurement experience.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Customized Solutions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Tailored IT purchases based on your specific business needs, enhancing operational efficiency.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Timely Deliveries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prioritize quick turnaround times, ensuring you receive your hardware and software when needed.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6154_7trnrhwjvoc.png?X-Amz-Algorithm=AWS4-HMAC-SHA256&amp;X-Amz-Content-Sha256=UNSIGNED-PAYLOAD&amp;X-Amz-Credential=AKIARQE3I5HGFMTMBRLT%2F20251027%2Fus-west-1%2Fs3%2Faws4_request&amp;X-Amz-Date=20251027T195006Z&amp;X-Amz-Expires=86400&amp;X-Amz-Signature=9fa722510cb9be41e0f40e4fb1ed6b5b3efa3a5cc9dd67d3ea2bc6241c0c0fc8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9982" y="194767"/>
            <a:ext cx="11580876" cy="6080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Benefits of Comprehensive IT Solutions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09982" y="1518818"/>
            <a:ext cx="1382573" cy="2995574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>
            <a:off x="309982" y="831190"/>
            <a:ext cx="1382573" cy="1382573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6" name="Shape 4"/>
          <p:cNvSpPr/>
          <p:nvPr/>
        </p:nvSpPr>
        <p:spPr>
          <a:xfrm>
            <a:off x="1079906" y="3862426"/>
            <a:ext cx="1382573" cy="299557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7" name="Shape 5"/>
          <p:cNvSpPr/>
          <p:nvPr/>
        </p:nvSpPr>
        <p:spPr>
          <a:xfrm>
            <a:off x="201168" y="6656832"/>
            <a:ext cx="170627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 rot="14040000">
            <a:off x="856793" y="1760220"/>
            <a:ext cx="4136746" cy="4136746"/>
          </a:xfrm>
          <a:prstGeom prst="arc">
            <a:avLst>
              <a:gd name="adj1" fmla="val 0"/>
              <a:gd name="adj2" fmla="val 13500000"/>
            </a:avLst>
          </a:prstGeom>
          <a:noFill/>
          <a:ln w="12700">
            <a:solidFill>
              <a:schemeClr val="tx1"/>
            </a:solidFill>
            <a:prstDash val="solid"/>
            <a:headEnd type="oval"/>
            <a:tailEnd type="oval"/>
          </a:ln>
        </p:spPr>
      </p:sp>
      <p:sp>
        <p:nvSpPr>
          <p:cNvPr id="9" name="Shape 7"/>
          <p:cNvSpPr/>
          <p:nvPr/>
        </p:nvSpPr>
        <p:spPr>
          <a:xfrm>
            <a:off x="208483" y="1836115"/>
            <a:ext cx="3984955" cy="3984955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10" name="Image 0" descr="https://slide-appai.s3.us-west-1.amazonaws.com/ppt-files-prod/68ffc51cefa07a203b3f24e2/image_1761594343973_zv1ac99k67s.png?X-Amz-Algorithm=AWS4-HMAC-SHA256&amp;X-Amz-Content-Sha256=UNSIGNED-PAYLOAD&amp;X-Amz-Credential=AKIARQE3I5HGFMTMBRLT%2F20251027%2Fus-west-1%2Fs3%2Faws4_request&amp;X-Amz-Date=20251027T195006Z&amp;X-Amz-Expires=86400&amp;X-Amz-Signature=e4d70f062d40b32eb99d6e2434144e530db5c0ce5e576eea3a60fc801b22a2be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666" y="1929384"/>
            <a:ext cx="3794760" cy="3794760"/>
          </a:xfrm>
          <a:prstGeom prst="ellipse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3236062" y="1570025"/>
            <a:ext cx="565099" cy="565099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12" name="Shape 9"/>
          <p:cNvSpPr/>
          <p:nvPr/>
        </p:nvSpPr>
        <p:spPr>
          <a:xfrm>
            <a:off x="3308299" y="1637690"/>
            <a:ext cx="425196" cy="425196"/>
          </a:xfrm>
          <a:prstGeom prst="ellipse">
            <a:avLst/>
          </a:prstGeom>
          <a:solidFill>
            <a:schemeClr val="bg2"/>
          </a:solidFill>
          <a:ln/>
        </p:spPr>
      </p:sp>
      <p:sp>
        <p:nvSpPr>
          <p:cNvPr id="13" name="Text 10"/>
          <p:cNvSpPr/>
          <p:nvPr/>
        </p:nvSpPr>
        <p:spPr>
          <a:xfrm>
            <a:off x="3290011" y="1681582"/>
            <a:ext cx="453542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52367" y="968350"/>
            <a:ext cx="803483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Increased Efficiency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52367" y="1353312"/>
            <a:ext cx="8034833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Streamlined operations improve productivity and reduce downtime for your team.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488790" y="2624328"/>
            <a:ext cx="565099" cy="565099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17" name="Shape 14"/>
          <p:cNvSpPr/>
          <p:nvPr/>
        </p:nvSpPr>
        <p:spPr>
          <a:xfrm>
            <a:off x="4561027" y="2696566"/>
            <a:ext cx="425196" cy="425196"/>
          </a:xfrm>
          <a:prstGeom prst="ellipse">
            <a:avLst/>
          </a:prstGeom>
          <a:solidFill>
            <a:schemeClr val="bg2"/>
          </a:solidFill>
          <a:ln/>
        </p:spPr>
      </p:sp>
      <p:sp>
        <p:nvSpPr>
          <p:cNvPr id="18" name="Text 15"/>
          <p:cNvSpPr/>
          <p:nvPr/>
        </p:nvSpPr>
        <p:spPr>
          <a:xfrm>
            <a:off x="4546397" y="2735885"/>
            <a:ext cx="453542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205679" y="2544775"/>
            <a:ext cx="6681521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Enhanced Security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205679" y="2930652"/>
            <a:ext cx="6681521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Proactive measures protect your data from threats and unauthorized access.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525366" y="4384548"/>
            <a:ext cx="565099" cy="565099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2" name="Shape 19"/>
          <p:cNvSpPr/>
          <p:nvPr/>
        </p:nvSpPr>
        <p:spPr>
          <a:xfrm>
            <a:off x="4597603" y="4453128"/>
            <a:ext cx="425196" cy="425196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23" name="Text 20"/>
          <p:cNvSpPr/>
          <p:nvPr/>
        </p:nvSpPr>
        <p:spPr>
          <a:xfrm>
            <a:off x="4579315" y="4496105"/>
            <a:ext cx="453542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248656" y="4309567"/>
            <a:ext cx="663854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Cost Savings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248656" y="4694530"/>
            <a:ext cx="6638544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Reducing the need for in-house staff lowers overall IT operational costs.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3236062" y="5525719"/>
            <a:ext cx="565099" cy="565099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7" name="Shape 24"/>
          <p:cNvSpPr/>
          <p:nvPr/>
        </p:nvSpPr>
        <p:spPr>
          <a:xfrm>
            <a:off x="3308299" y="5594299"/>
            <a:ext cx="425196" cy="425196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28" name="Text 25"/>
          <p:cNvSpPr/>
          <p:nvPr/>
        </p:nvSpPr>
        <p:spPr>
          <a:xfrm>
            <a:off x="3290011" y="5637276"/>
            <a:ext cx="453542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3852367" y="5846674"/>
            <a:ext cx="803483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Scalability Options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3852367" y="6227978"/>
            <a:ext cx="8034833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Flexible services allow your IT infrastructure to grow alongside your business.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Case Studies of Success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191110" y="1285646"/>
            <a:ext cx="9636862" cy="2426818"/>
          </a:xfrm>
          <a:prstGeom prst="rect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87968" y="1663294"/>
            <a:ext cx="2692908" cy="1115568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6" name="Shape 4"/>
          <p:cNvSpPr/>
          <p:nvPr/>
        </p:nvSpPr>
        <p:spPr>
          <a:xfrm>
            <a:off x="11026750" y="1663294"/>
            <a:ext cx="1115568" cy="1115568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7" name="Shape 5"/>
          <p:cNvSpPr/>
          <p:nvPr/>
        </p:nvSpPr>
        <p:spPr>
          <a:xfrm>
            <a:off x="8326526" y="2778862"/>
            <a:ext cx="3866083" cy="1821485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8" name="Shape 6"/>
          <p:cNvSpPr/>
          <p:nvPr/>
        </p:nvSpPr>
        <p:spPr>
          <a:xfrm>
            <a:off x="7415784" y="2778862"/>
            <a:ext cx="1821485" cy="1821485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9" name="Shape 7"/>
          <p:cNvSpPr/>
          <p:nvPr/>
        </p:nvSpPr>
        <p:spPr>
          <a:xfrm>
            <a:off x="7711135" y="763524"/>
            <a:ext cx="3557016" cy="3557016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10" name="Image 0" descr="https://slide-appai.s3.us-west-1.amazonaws.com/ppt-files-prod/68ffc51cefa07a203b3f24e2/image_1761594345788_rf9c9k6ys4r.png?X-Amz-Algorithm=AWS4-HMAC-SHA256&amp;X-Amz-Content-Sha256=UNSIGNED-PAYLOAD&amp;X-Amz-Credential=AKIARQE3I5HGFMTMBRLT%2F20251027%2Fus-west-1%2Fs3%2Faws4_request&amp;X-Amz-Date=20251027T195006Z&amp;X-Amz-Expires=86400&amp;X-Amz-Signature=da4c2794b518dec66515b4a83b289461b8f4b5f49982c18e4bd5871dd1d67b86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8003" y="853135"/>
            <a:ext cx="3384194" cy="3380537"/>
          </a:xfrm>
          <a:prstGeom prst="ellipse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449885" y="1637690"/>
            <a:ext cx="715975" cy="715975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2" name="Shape 9"/>
          <p:cNvSpPr/>
          <p:nvPr/>
        </p:nvSpPr>
        <p:spPr>
          <a:xfrm>
            <a:off x="536753" y="1724558"/>
            <a:ext cx="540410" cy="54041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02" y="1843430"/>
            <a:ext cx="219456" cy="30632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52958" y="2444191"/>
            <a:ext cx="190835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Problem Faced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52958" y="2822753"/>
            <a:ext cx="1908353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Inefficiencies in IT support and management.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3016606" y="1637690"/>
            <a:ext cx="715975" cy="715975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7" name="Shape 13"/>
          <p:cNvSpPr/>
          <p:nvPr/>
        </p:nvSpPr>
        <p:spPr>
          <a:xfrm>
            <a:off x="3107131" y="1724558"/>
            <a:ext cx="540410" cy="54041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0692" y="1803197"/>
            <a:ext cx="252374" cy="3849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2923337" y="2444191"/>
            <a:ext cx="190835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Solution Offered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923337" y="2822753"/>
            <a:ext cx="1908353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Comprehensive managed IT services and support.</a:t>
            </a:r>
            <a:endParaRPr lang="en-US" sz="1200" dirty="0"/>
          </a:p>
        </p:txBody>
      </p:sp>
      <p:sp>
        <p:nvSpPr>
          <p:cNvPr id="21" name="Shape 16"/>
          <p:cNvSpPr/>
          <p:nvPr/>
        </p:nvSpPr>
        <p:spPr>
          <a:xfrm>
            <a:off x="5586984" y="1637690"/>
            <a:ext cx="715975" cy="715975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22" name="Shape 17"/>
          <p:cNvSpPr/>
          <p:nvPr/>
        </p:nvSpPr>
        <p:spPr>
          <a:xfrm>
            <a:off x="5677510" y="1724558"/>
            <a:ext cx="540410" cy="54041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4728" y="1850746"/>
            <a:ext cx="245059" cy="29169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5493715" y="2444191"/>
            <a:ext cx="190835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Benefits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5493715" y="2822753"/>
            <a:ext cx="1908353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Improved operational efficiency and reduced downtime.</a:t>
            </a:r>
            <a:endParaRPr lang="en-US" sz="1200" dirty="0"/>
          </a:p>
        </p:txBody>
      </p:sp>
      <p:sp>
        <p:nvSpPr>
          <p:cNvPr id="26" name="Shape 20"/>
          <p:cNvSpPr/>
          <p:nvPr/>
        </p:nvSpPr>
        <p:spPr>
          <a:xfrm>
            <a:off x="176479" y="4388206"/>
            <a:ext cx="622706" cy="2469794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7" name="Shape 21"/>
          <p:cNvSpPr/>
          <p:nvPr/>
        </p:nvSpPr>
        <p:spPr>
          <a:xfrm>
            <a:off x="176479" y="4075481"/>
            <a:ext cx="622706" cy="622706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8" name="Shape 22"/>
          <p:cNvSpPr/>
          <p:nvPr/>
        </p:nvSpPr>
        <p:spPr>
          <a:xfrm>
            <a:off x="306324" y="5209337"/>
            <a:ext cx="476311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  <a:tailEnd type="triangle"/>
          </a:ln>
        </p:spPr>
      </p:sp>
      <p:sp>
        <p:nvSpPr>
          <p:cNvPr id="29" name="Text 23"/>
          <p:cNvSpPr/>
          <p:nvPr/>
        </p:nvSpPr>
        <p:spPr>
          <a:xfrm>
            <a:off x="777240" y="4644238"/>
            <a:ext cx="1735531" cy="46085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Approach</a:t>
            </a:r>
            <a:endParaRPr lang="en-US" sz="2400" dirty="0"/>
          </a:p>
        </p:txBody>
      </p:sp>
      <p:sp>
        <p:nvSpPr>
          <p:cNvPr id="30" name="Shape 24"/>
          <p:cNvSpPr/>
          <p:nvPr/>
        </p:nvSpPr>
        <p:spPr>
          <a:xfrm>
            <a:off x="5677510" y="5209337"/>
            <a:ext cx="1806854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  <a:tailEnd type="triangle"/>
          </a:ln>
        </p:spPr>
      </p:sp>
      <p:sp>
        <p:nvSpPr>
          <p:cNvPr id="31" name="Shape 25"/>
          <p:cNvSpPr/>
          <p:nvPr/>
        </p:nvSpPr>
        <p:spPr>
          <a:xfrm>
            <a:off x="8002829" y="5209337"/>
            <a:ext cx="1908353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  <a:tailEnd type="triangle"/>
          </a:ln>
        </p:spPr>
      </p:sp>
      <p:sp>
        <p:nvSpPr>
          <p:cNvPr id="32" name="Shape 26"/>
          <p:cNvSpPr/>
          <p:nvPr/>
        </p:nvSpPr>
        <p:spPr>
          <a:xfrm>
            <a:off x="3045866" y="4899355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33" name="Shape 27"/>
          <p:cNvSpPr/>
          <p:nvPr/>
        </p:nvSpPr>
        <p:spPr>
          <a:xfrm>
            <a:off x="3120847" y="4975250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34" name="Text 28"/>
          <p:cNvSpPr/>
          <p:nvPr/>
        </p:nvSpPr>
        <p:spPr>
          <a:xfrm>
            <a:off x="3146450" y="504017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35" name="Text 29"/>
          <p:cNvSpPr/>
          <p:nvPr/>
        </p:nvSpPr>
        <p:spPr>
          <a:xfrm>
            <a:off x="2375611" y="5594299"/>
            <a:ext cx="1962302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Assess</a:t>
            </a:r>
            <a:endParaRPr lang="en-US" sz="1400" dirty="0"/>
          </a:p>
        </p:txBody>
      </p:sp>
      <p:sp>
        <p:nvSpPr>
          <p:cNvPr id="36" name="Text 30"/>
          <p:cNvSpPr/>
          <p:nvPr/>
        </p:nvSpPr>
        <p:spPr>
          <a:xfrm>
            <a:off x="2375611" y="5943600"/>
            <a:ext cx="1962302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Evaluate current IT infrastructure and issues.</a:t>
            </a:r>
            <a:endParaRPr lang="en-US" sz="1100" dirty="0"/>
          </a:p>
        </p:txBody>
      </p:sp>
      <p:sp>
        <p:nvSpPr>
          <p:cNvPr id="37" name="Shape 31"/>
          <p:cNvSpPr/>
          <p:nvPr/>
        </p:nvSpPr>
        <p:spPr>
          <a:xfrm>
            <a:off x="5468112" y="4899355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38" name="Shape 32"/>
          <p:cNvSpPr/>
          <p:nvPr/>
        </p:nvSpPr>
        <p:spPr>
          <a:xfrm>
            <a:off x="5544007" y="4975250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39" name="Text 33"/>
          <p:cNvSpPr/>
          <p:nvPr/>
        </p:nvSpPr>
        <p:spPr>
          <a:xfrm>
            <a:off x="5572354" y="504017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40" name="Text 34"/>
          <p:cNvSpPr/>
          <p:nvPr/>
        </p:nvSpPr>
        <p:spPr>
          <a:xfrm>
            <a:off x="4798771" y="5594299"/>
            <a:ext cx="1962302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Plan</a:t>
            </a:r>
            <a:endParaRPr lang="en-US" sz="1400" dirty="0"/>
          </a:p>
        </p:txBody>
      </p:sp>
      <p:sp>
        <p:nvSpPr>
          <p:cNvPr id="41" name="Text 35"/>
          <p:cNvSpPr/>
          <p:nvPr/>
        </p:nvSpPr>
        <p:spPr>
          <a:xfrm>
            <a:off x="4798771" y="5943600"/>
            <a:ext cx="1962302" cy="770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 Develop a tailored IT management plan.</a:t>
            </a:r>
            <a:endParaRPr lang="en-US" sz="1100" dirty="0"/>
          </a:p>
        </p:txBody>
      </p:sp>
      <p:sp>
        <p:nvSpPr>
          <p:cNvPr id="42" name="Shape 36"/>
          <p:cNvSpPr/>
          <p:nvPr/>
        </p:nvSpPr>
        <p:spPr>
          <a:xfrm>
            <a:off x="7894930" y="4899355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43" name="Shape 37"/>
          <p:cNvSpPr/>
          <p:nvPr/>
        </p:nvSpPr>
        <p:spPr>
          <a:xfrm>
            <a:off x="7970825" y="4975250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44" name="Text 38"/>
          <p:cNvSpPr/>
          <p:nvPr/>
        </p:nvSpPr>
        <p:spPr>
          <a:xfrm>
            <a:off x="7995514" y="504017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7221931" y="5594299"/>
            <a:ext cx="1962302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</a:t>
            </a:r>
            <a:endParaRPr lang="en-US" sz="1400" dirty="0"/>
          </a:p>
        </p:txBody>
      </p:sp>
      <p:sp>
        <p:nvSpPr>
          <p:cNvPr id="46" name="Text 40"/>
          <p:cNvSpPr/>
          <p:nvPr/>
        </p:nvSpPr>
        <p:spPr>
          <a:xfrm>
            <a:off x="7221931" y="5943600"/>
            <a:ext cx="1962302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Execute solutions based on the plan devised.</a:t>
            </a:r>
            <a:endParaRPr lang="en-US" sz="1100" dirty="0"/>
          </a:p>
        </p:txBody>
      </p:sp>
      <p:sp>
        <p:nvSpPr>
          <p:cNvPr id="47" name="Shape 41"/>
          <p:cNvSpPr/>
          <p:nvPr/>
        </p:nvSpPr>
        <p:spPr>
          <a:xfrm>
            <a:off x="10317175" y="4899355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48" name="Shape 42"/>
          <p:cNvSpPr/>
          <p:nvPr/>
        </p:nvSpPr>
        <p:spPr>
          <a:xfrm>
            <a:off x="10393070" y="4975250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49" name="Text 43"/>
          <p:cNvSpPr/>
          <p:nvPr/>
        </p:nvSpPr>
        <p:spPr>
          <a:xfrm>
            <a:off x="10422331" y="504017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50" name="Text 44"/>
          <p:cNvSpPr/>
          <p:nvPr/>
        </p:nvSpPr>
        <p:spPr>
          <a:xfrm>
            <a:off x="9647834" y="5594299"/>
            <a:ext cx="1962302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Monitor</a:t>
            </a:r>
            <a:endParaRPr lang="en-US" sz="1400" dirty="0"/>
          </a:p>
        </p:txBody>
      </p:sp>
      <p:sp>
        <p:nvSpPr>
          <p:cNvPr id="51" name="Text 45"/>
          <p:cNvSpPr/>
          <p:nvPr/>
        </p:nvSpPr>
        <p:spPr>
          <a:xfrm>
            <a:off x="9647834" y="5943600"/>
            <a:ext cx="1962302" cy="864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Continuously monitor systems for performance and issues.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Customer Testimonials and Feedback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06324" y="2826410"/>
            <a:ext cx="11580876" cy="2667305"/>
          </a:xfrm>
          <a:prstGeom prst="roundRect">
            <a:avLst>
              <a:gd name="adj" fmla="val 2743"/>
            </a:avLst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0314" y="1936699"/>
            <a:ext cx="1778508" cy="1778508"/>
          </a:xfrm>
          <a:prstGeom prst="flowChartConnector">
            <a:avLst/>
          </a:prstGeom>
          <a:solidFill>
            <a:schemeClr val="accent1"/>
          </a:solidFill>
          <a:ln/>
        </p:spPr>
      </p:sp>
      <p:sp>
        <p:nvSpPr>
          <p:cNvPr id="6" name="Text 4"/>
          <p:cNvSpPr/>
          <p:nvPr/>
        </p:nvSpPr>
        <p:spPr>
          <a:xfrm>
            <a:off x="622706" y="3837737"/>
            <a:ext cx="1901038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Alice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946404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8" name="Shape 6"/>
          <p:cNvSpPr/>
          <p:nvPr/>
        </p:nvSpPr>
        <p:spPr>
          <a:xfrm>
            <a:off x="1295705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9" name="Shape 7"/>
          <p:cNvSpPr/>
          <p:nvPr/>
        </p:nvSpPr>
        <p:spPr>
          <a:xfrm>
            <a:off x="1641348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10" name="Shape 8"/>
          <p:cNvSpPr/>
          <p:nvPr/>
        </p:nvSpPr>
        <p:spPr>
          <a:xfrm>
            <a:off x="1986991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803" y="4701845"/>
            <a:ext cx="147218" cy="8961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15391" y="4625950"/>
            <a:ext cx="1904695" cy="709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TTECHS IT Services transformed our business operations with exceptional support.</a:t>
            </a:r>
            <a:endParaRPr lang="en-US" sz="10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9114" y="5166360"/>
            <a:ext cx="147218" cy="89611"/>
          </a:xfrm>
          <a:prstGeom prst="rect">
            <a:avLst/>
          </a:prstGeom>
        </p:spPr>
      </p:pic>
      <p:pic>
        <p:nvPicPr>
          <p:cNvPr id="14" name="Image 2" descr="https://slide-appai.s3.us-west-1.amazonaws.com/defaultImages/people_round/1.png?X-Amz-Algorithm=AWS4-HMAC-SHA256&amp;X-Amz-Content-Sha256=UNSIGNED-PAYLOAD&amp;X-Amz-Credential=AKIARQE3I5HGFMTMBRLT%2F20251027%2Fus-west-1%2Fs3%2Faws4_request&amp;X-Amz-Date=20251027T195006Z&amp;X-Amz-Expires=86400&amp;X-Amz-Signature=90df82812f40bbf647113e8e9ecce6d4293e4faecf23360cec10118d5f61b4fe&amp;X-Amz-SignedHeaders=host&amp;x-amz-checksum-mode=ENABLED&amp;x-id=GetObject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3524" y="2019910"/>
            <a:ext cx="1616659" cy="1616659"/>
          </a:xfrm>
          <a:prstGeom prst="ellipse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3696919" y="1936699"/>
            <a:ext cx="1778508" cy="1778508"/>
          </a:xfrm>
          <a:prstGeom prst="flowChartConnector">
            <a:avLst/>
          </a:prstGeom>
          <a:solidFill>
            <a:schemeClr val="accent2"/>
          </a:solidFill>
          <a:ln/>
        </p:spPr>
      </p:sp>
      <p:sp>
        <p:nvSpPr>
          <p:cNvPr id="16" name="Text 11"/>
          <p:cNvSpPr/>
          <p:nvPr/>
        </p:nvSpPr>
        <p:spPr>
          <a:xfrm>
            <a:off x="3639312" y="3837737"/>
            <a:ext cx="1901038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Bob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3963924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18" name="Shape 13"/>
          <p:cNvSpPr/>
          <p:nvPr/>
        </p:nvSpPr>
        <p:spPr>
          <a:xfrm>
            <a:off x="4313225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19" name="Shape 14"/>
          <p:cNvSpPr/>
          <p:nvPr/>
        </p:nvSpPr>
        <p:spPr>
          <a:xfrm>
            <a:off x="4657954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20" name="Shape 15"/>
          <p:cNvSpPr/>
          <p:nvPr/>
        </p:nvSpPr>
        <p:spPr>
          <a:xfrm>
            <a:off x="5003597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9409" y="4701845"/>
            <a:ext cx="147218" cy="896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631997" y="4625950"/>
            <a:ext cx="1904695" cy="709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Their cybersecurity solutions have greatly improved our data protection efforts.</a:t>
            </a:r>
            <a:endParaRPr lang="en-US" sz="10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19" y="5166360"/>
            <a:ext cx="147218" cy="89611"/>
          </a:xfrm>
          <a:prstGeom prst="rect">
            <a:avLst/>
          </a:prstGeom>
        </p:spPr>
      </p:pic>
      <p:pic>
        <p:nvPicPr>
          <p:cNvPr id="24" name="Image 5" descr="https://slide-appai.s3.us-west-1.amazonaws.com/defaultImages/people_round/4.png?X-Amz-Algorithm=AWS4-HMAC-SHA256&amp;X-Amz-Content-Sha256=UNSIGNED-PAYLOAD&amp;X-Amz-Credential=AKIARQE3I5HGFMTMBRLT%2F20251027%2Fus-west-1%2Fs3%2Faws4_request&amp;X-Amz-Date=20251027T195006Z&amp;X-Amz-Expires=86400&amp;X-Amz-Signature=238901f1903d7c158b2f9e432b93f13516e888ccde2357e206f2895976aa5349&amp;X-Amz-SignedHeaders=host&amp;x-amz-checksum-mode=ENABLED&amp;x-id=GetObject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780130" y="2019910"/>
            <a:ext cx="1616659" cy="1616659"/>
          </a:xfrm>
          <a:prstGeom prst="ellipse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6714439" y="1936699"/>
            <a:ext cx="1778508" cy="1778508"/>
          </a:xfrm>
          <a:prstGeom prst="flowChartConnector">
            <a:avLst/>
          </a:prstGeom>
          <a:solidFill>
            <a:schemeClr val="accent1"/>
          </a:solidFill>
          <a:ln/>
        </p:spPr>
      </p:sp>
      <p:sp>
        <p:nvSpPr>
          <p:cNvPr id="26" name="Text 18"/>
          <p:cNvSpPr/>
          <p:nvPr/>
        </p:nvSpPr>
        <p:spPr>
          <a:xfrm>
            <a:off x="6656832" y="3837737"/>
            <a:ext cx="1901038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Cathy</a:t>
            </a:r>
            <a:endParaRPr lang="en-US" sz="1400" dirty="0"/>
          </a:p>
        </p:txBody>
      </p:sp>
      <p:sp>
        <p:nvSpPr>
          <p:cNvPr id="27" name="Shape 19"/>
          <p:cNvSpPr/>
          <p:nvPr/>
        </p:nvSpPr>
        <p:spPr>
          <a:xfrm>
            <a:off x="6980530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28" name="Shape 20"/>
          <p:cNvSpPr/>
          <p:nvPr/>
        </p:nvSpPr>
        <p:spPr>
          <a:xfrm>
            <a:off x="7329830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29" name="Shape 21"/>
          <p:cNvSpPr/>
          <p:nvPr/>
        </p:nvSpPr>
        <p:spPr>
          <a:xfrm>
            <a:off x="7675474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sp>
        <p:nvSpPr>
          <p:cNvPr id="30" name="Shape 22"/>
          <p:cNvSpPr/>
          <p:nvPr/>
        </p:nvSpPr>
        <p:spPr>
          <a:xfrm>
            <a:off x="8021117" y="4280306"/>
            <a:ext cx="204826" cy="204826"/>
          </a:xfrm>
          <a:prstGeom prst="star5">
            <a:avLst/>
          </a:prstGeom>
          <a:solidFill>
            <a:schemeClr val="accent1"/>
          </a:solidFill>
          <a:ln/>
        </p:spPr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6014" y="4701845"/>
            <a:ext cx="147218" cy="89611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649517" y="4625950"/>
            <a:ext cx="1904695" cy="709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The IT procurement process was seamless and very efficient with TTECHS.</a:t>
            </a:r>
            <a:endParaRPr lang="en-US" sz="1000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3239" y="5166360"/>
            <a:ext cx="147218" cy="89611"/>
          </a:xfrm>
          <a:prstGeom prst="rect">
            <a:avLst/>
          </a:prstGeom>
        </p:spPr>
      </p:pic>
      <p:pic>
        <p:nvPicPr>
          <p:cNvPr id="34" name="Image 8" descr="https://slide-appai.s3.us-west-1.amazonaws.com/defaultImages/people_round/5.png?X-Amz-Algorithm=AWS4-HMAC-SHA256&amp;X-Amz-Content-Sha256=UNSIGNED-PAYLOAD&amp;X-Amz-Credential=AKIARQE3I5HGFMTMBRLT%2F20251027%2Fus-west-1%2Fs3%2Faws4_request&amp;X-Amz-Date=20251027T195006Z&amp;X-Amz-Expires=86400&amp;X-Amz-Signature=2cd0494af01690b64ce27d7388c4ac336e9db40a6960f62fa3d5aab9b47f5a62&amp;X-Amz-SignedHeaders=host&amp;x-amz-checksum-mode=ENABLED&amp;x-id=GetObject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96735" y="2019910"/>
            <a:ext cx="1616659" cy="1616659"/>
          </a:xfrm>
          <a:prstGeom prst="ellipse">
            <a:avLst/>
          </a:prstGeom>
        </p:spPr>
      </p:pic>
      <p:sp>
        <p:nvSpPr>
          <p:cNvPr id="35" name="Shape 24"/>
          <p:cNvSpPr/>
          <p:nvPr/>
        </p:nvSpPr>
        <p:spPr>
          <a:xfrm>
            <a:off x="9731045" y="1936699"/>
            <a:ext cx="1778508" cy="1778508"/>
          </a:xfrm>
          <a:prstGeom prst="flowChartConnector">
            <a:avLst/>
          </a:prstGeom>
          <a:solidFill>
            <a:schemeClr val="accent2"/>
          </a:solidFill>
          <a:ln/>
        </p:spPr>
      </p:sp>
      <p:sp>
        <p:nvSpPr>
          <p:cNvPr id="36" name="Text 25"/>
          <p:cNvSpPr/>
          <p:nvPr/>
        </p:nvSpPr>
        <p:spPr>
          <a:xfrm>
            <a:off x="9673438" y="3837737"/>
            <a:ext cx="1901038" cy="30998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David</a:t>
            </a:r>
            <a:endParaRPr lang="en-US" sz="1400" dirty="0"/>
          </a:p>
        </p:txBody>
      </p:sp>
      <p:sp>
        <p:nvSpPr>
          <p:cNvPr id="37" name="Shape 26"/>
          <p:cNvSpPr/>
          <p:nvPr/>
        </p:nvSpPr>
        <p:spPr>
          <a:xfrm>
            <a:off x="9997135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38" name="Shape 27"/>
          <p:cNvSpPr/>
          <p:nvPr/>
        </p:nvSpPr>
        <p:spPr>
          <a:xfrm>
            <a:off x="10346436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39" name="Shape 28"/>
          <p:cNvSpPr/>
          <p:nvPr/>
        </p:nvSpPr>
        <p:spPr>
          <a:xfrm>
            <a:off x="10692079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sp>
        <p:nvSpPr>
          <p:cNvPr id="40" name="Shape 29"/>
          <p:cNvSpPr/>
          <p:nvPr/>
        </p:nvSpPr>
        <p:spPr>
          <a:xfrm>
            <a:off x="11037722" y="4280306"/>
            <a:ext cx="204826" cy="204826"/>
          </a:xfrm>
          <a:prstGeom prst="star5">
            <a:avLst/>
          </a:prstGeom>
          <a:solidFill>
            <a:schemeClr val="accent2"/>
          </a:solidFill>
          <a:ln/>
        </p:spPr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4701845"/>
            <a:ext cx="147218" cy="89611"/>
          </a:xfrm>
          <a:prstGeom prst="rect">
            <a:avLst/>
          </a:prstGeom>
        </p:spPr>
      </p:pic>
      <p:sp>
        <p:nvSpPr>
          <p:cNvPr id="42" name="Text 30"/>
          <p:cNvSpPr/>
          <p:nvPr/>
        </p:nvSpPr>
        <p:spPr>
          <a:xfrm>
            <a:off x="9666122" y="4625950"/>
            <a:ext cx="1904695" cy="709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 appreciate the quick response times and knowledge of the IT team.</a:t>
            </a:r>
            <a:endParaRPr lang="en-US" sz="1000" dirty="0"/>
          </a:p>
        </p:txBody>
      </p:sp>
      <p:pic>
        <p:nvPicPr>
          <p:cNvPr id="43" name="Image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9845" y="5166360"/>
            <a:ext cx="147218" cy="89611"/>
          </a:xfrm>
          <a:prstGeom prst="rect">
            <a:avLst/>
          </a:prstGeom>
        </p:spPr>
      </p:pic>
      <p:pic>
        <p:nvPicPr>
          <p:cNvPr id="44" name="Image 11" descr="https://slide-appai.s3.us-west-1.amazonaws.com/defaultImages/people_round/8.png?X-Amz-Algorithm=AWS4-HMAC-SHA256&amp;X-Amz-Content-Sha256=UNSIGNED-PAYLOAD&amp;X-Amz-Credential=AKIARQE3I5HGFMTMBRLT%2F20251027%2Fus-west-1%2Fs3%2Faws4_request&amp;X-Amz-Date=20251027T195006Z&amp;X-Amz-Expires=86400&amp;X-Amz-Signature=94888a032158f97f255a7e7e10a08076cd0eacfba444a4ae8dbbf7cfed7af052&amp;X-Amz-SignedHeaders=host&amp;x-amz-checksum-mode=ENABLED&amp;x-id=GetObject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813341" y="2019910"/>
            <a:ext cx="1616659" cy="1616659"/>
          </a:xfrm>
          <a:prstGeom prst="ellipse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Industry Trends in IT Services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Cloud Computing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Companies are increasingly moving to cloud solutions for scalability and reduced infrastructure costs.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Cybersecurity Focus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Businesses are prioritizing cybersecurity investments to protect against growing threats and data breaches.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Remote Work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With the rise of hybrid work models, IT services are adapting to support remote environments effectively.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AI Adoption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Artificial Intelligence is being integrated into IT services for enhanced automation and efficiency.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5494_ugmntpj60q.png?X-Amz-Algorithm=AWS4-HMAC-SHA256&amp;X-Amz-Content-Sha256=UNSIGNED-PAYLOAD&amp;X-Amz-Credential=AKIARQE3I5HGFMTMBRLT%2F20251027%2Fus-west-1%2Fs3%2Faws4_request&amp;X-Amz-Date=20251027T195006Z&amp;X-Amz-Expires=86400&amp;X-Amz-Signature=f40df42df43491c1234c7798c59ac7f04af23ae933b5c984cc901af310dd4bd3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Aligning Technology with Business Goals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Streamlined processes through technology improves productivity and reduces operational costs for your business.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Implementing cybersecurity measures protects sensitive data, providing peace of mind and compliance with regulations.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managed services allow businesses to scale technology solutions according to growth and operational needs.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Support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Comprehensive IT support ensures minimal downtime and quick resolutions for technology-related issues.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4047_tmxkmmli7c.png?X-Amz-Algorithm=AWS4-HMAC-SHA256&amp;X-Amz-Content-Sha256=UNSIGNED-PAYLOAD&amp;X-Amz-Credential=AKIARQE3I5HGFMTMBRLT%2F20251027%2Fus-west-1%2Fs3%2Faws4_request&amp;X-Amz-Date=20251027T195006Z&amp;X-Amz-Expires=86400&amp;X-Amz-Signature=fae21f660a585fb9005c1aab8cb4b9d9da8f22547d73faaa1eba0ab7f279ba02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Measuring Success Through KPIs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09982" y="1274674"/>
            <a:ext cx="2739542" cy="1068934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3639" y="1393546"/>
            <a:ext cx="273588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Customer Satisfaction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9982" y="1749247"/>
            <a:ext cx="2189074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85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2501798" y="1868119"/>
            <a:ext cx="331013" cy="284378"/>
          </a:xfrm>
          <a:prstGeom prst="triangle">
            <a:avLst/>
          </a:prstGeom>
          <a:solidFill>
            <a:srgbClr val="00B050"/>
          </a:solidFill>
          <a:ln/>
        </p:spPr>
      </p:sp>
      <p:sp>
        <p:nvSpPr>
          <p:cNvPr id="8" name="Shape 6"/>
          <p:cNvSpPr/>
          <p:nvPr/>
        </p:nvSpPr>
        <p:spPr>
          <a:xfrm>
            <a:off x="309982" y="2559406"/>
            <a:ext cx="2739542" cy="1079906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13639" y="2681935"/>
            <a:ext cx="273588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Response Time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09982" y="3038551"/>
            <a:ext cx="2189074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 hours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 rot="10800000">
            <a:off x="2501798" y="3157423"/>
            <a:ext cx="331013" cy="284378"/>
          </a:xfrm>
          <a:prstGeom prst="triangle">
            <a:avLst/>
          </a:prstGeom>
          <a:solidFill>
            <a:srgbClr val="C00000"/>
          </a:solidFill>
          <a:ln/>
        </p:spPr>
      </p:sp>
      <p:sp>
        <p:nvSpPr>
          <p:cNvPr id="12" name="Shape 10"/>
          <p:cNvSpPr/>
          <p:nvPr/>
        </p:nvSpPr>
        <p:spPr>
          <a:xfrm>
            <a:off x="309982" y="3852367"/>
            <a:ext cx="2739542" cy="1068934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13639" y="3973982"/>
            <a:ext cx="273588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Incident Resolution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9982" y="4330598"/>
            <a:ext cx="2189074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90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2484425" y="4449470"/>
            <a:ext cx="331013" cy="284378"/>
          </a:xfrm>
          <a:prstGeom prst="triangle">
            <a:avLst/>
          </a:prstGeom>
          <a:solidFill>
            <a:srgbClr val="00B050"/>
          </a:solidFill>
          <a:ln/>
        </p:spPr>
      </p:sp>
      <p:sp>
        <p:nvSpPr>
          <p:cNvPr id="16" name="Shape 14"/>
          <p:cNvSpPr/>
          <p:nvPr/>
        </p:nvSpPr>
        <p:spPr>
          <a:xfrm>
            <a:off x="309982" y="5140757"/>
            <a:ext cx="2739542" cy="1068934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09982" y="5266944"/>
            <a:ext cx="273588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Network Downtime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09982" y="5623560"/>
            <a:ext cx="2192731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1%</a:t>
            </a:r>
            <a:endParaRPr lang="en-US" sz="2400" dirty="0"/>
          </a:p>
        </p:txBody>
      </p:sp>
      <p:sp>
        <p:nvSpPr>
          <p:cNvPr id="19" name="Shape 17"/>
          <p:cNvSpPr/>
          <p:nvPr/>
        </p:nvSpPr>
        <p:spPr>
          <a:xfrm rot="10800000">
            <a:off x="2451506" y="5742432"/>
            <a:ext cx="331013" cy="284378"/>
          </a:xfrm>
          <a:prstGeom prst="triangle">
            <a:avLst/>
          </a:prstGeom>
          <a:solidFill>
            <a:srgbClr val="C00000"/>
          </a:solidFill>
          <a:ln/>
        </p:spPr>
      </p:sp>
      <p:sp>
        <p:nvSpPr>
          <p:cNvPr id="20" name="Shape 18"/>
          <p:cNvSpPr/>
          <p:nvPr/>
        </p:nvSpPr>
        <p:spPr>
          <a:xfrm>
            <a:off x="3261665" y="1274674"/>
            <a:ext cx="4204411" cy="2361895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graphicFrame>
        <p:nvGraphicFramePr>
          <p:cNvPr id="21" name="Chart 0"/>
          <p:cNvGraphicFramePr/>
          <p:nvPr/>
        </p:nvGraphicFramePr>
        <p:xfrm>
          <a:off x="3261665" y="1274674"/>
          <a:ext cx="4204411" cy="2361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Shape 19"/>
          <p:cNvSpPr/>
          <p:nvPr/>
        </p:nvSpPr>
        <p:spPr>
          <a:xfrm>
            <a:off x="7679131" y="1274674"/>
            <a:ext cx="4204411" cy="236555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7679131" y="1274674"/>
            <a:ext cx="4204411" cy="2365553"/>
          </a:xfrm>
          <a:prstGeom prst="rect">
            <a:avLst/>
          </a:prstGeom>
          <a:noFill/>
          <a:ln/>
        </p:spPr>
      </p:sp>
      <p:sp>
        <p:nvSpPr>
          <p:cNvPr id="24" name="Text 21"/>
          <p:cNvSpPr/>
          <p:nvPr/>
        </p:nvSpPr>
        <p:spPr>
          <a:xfrm>
            <a:off x="7679131" y="1274674"/>
            <a:ext cx="420441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Current System Uptime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730234" y="2406244"/>
            <a:ext cx="2102206" cy="2102206"/>
          </a:xfrm>
          <a:prstGeom prst="arc">
            <a:avLst>
              <a:gd name="adj1" fmla="val 10800000"/>
              <a:gd name="adj2" fmla="val 13500000"/>
            </a:avLst>
          </a:prstGeom>
          <a:noFill/>
          <a:ln w="381000">
            <a:solidFill>
              <a:schemeClr val="accent2">
                <a:alpha val="35000"/>
              </a:scheme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8730234" y="2406244"/>
            <a:ext cx="2102206" cy="2102206"/>
          </a:xfrm>
          <a:prstGeom prst="arc">
            <a:avLst>
              <a:gd name="adj1" fmla="val 13500000"/>
              <a:gd name="adj2" fmla="val 16200000"/>
            </a:avLst>
          </a:prstGeom>
          <a:noFill/>
          <a:ln w="381000">
            <a:solidFill>
              <a:schemeClr val="accent2">
                <a:alpha val="35000"/>
              </a:schemeClr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8730234" y="2406244"/>
            <a:ext cx="2102206" cy="2102206"/>
          </a:xfrm>
          <a:prstGeom prst="arc">
            <a:avLst>
              <a:gd name="adj1" fmla="val 16200000"/>
              <a:gd name="adj2" fmla="val 18900000"/>
            </a:avLst>
          </a:prstGeom>
          <a:noFill/>
          <a:ln w="381000">
            <a:solidFill>
              <a:schemeClr val="accent2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8730234" y="2406244"/>
            <a:ext cx="2102206" cy="2102206"/>
          </a:xfrm>
          <a:prstGeom prst="arc">
            <a:avLst>
              <a:gd name="adj1" fmla="val 18900000"/>
              <a:gd name="adj2" fmla="val 21600000"/>
            </a:avLst>
          </a:prstGeom>
          <a:noFill/>
          <a:ln w="381000">
            <a:solidFill>
              <a:schemeClr val="accent2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9634182" y="3218752"/>
            <a:ext cx="294309" cy="29430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 rot="20172000">
            <a:off x="9505041" y="2398100"/>
            <a:ext cx="168176" cy="988037"/>
          </a:xfrm>
          <a:prstGeom prst="triangle">
            <a:avLst/>
          </a:prstGeom>
          <a:solidFill>
            <a:schemeClr val="tx2"/>
          </a:solidFill>
          <a:ln w="6350">
            <a:solidFill>
              <a:schemeClr val="tx2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8044434" y="3274466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0%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8550864" y="2318313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25%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9552737" y="1903324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50%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10554610" y="2318313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75%</a:t>
            </a:r>
            <a:endParaRPr lang="en-US" sz="900" dirty="0"/>
          </a:p>
        </p:txBody>
      </p:sp>
      <p:sp>
        <p:nvSpPr>
          <p:cNvPr id="35" name="Text 32"/>
          <p:cNvSpPr/>
          <p:nvPr/>
        </p:nvSpPr>
        <p:spPr>
          <a:xfrm>
            <a:off x="11061040" y="3274466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100%</a:t>
            </a:r>
            <a:endParaRPr lang="en-US" sz="900" dirty="0"/>
          </a:p>
        </p:txBody>
      </p:sp>
      <p:sp>
        <p:nvSpPr>
          <p:cNvPr id="36" name="Shape 33"/>
          <p:cNvSpPr/>
          <p:nvPr/>
        </p:nvSpPr>
        <p:spPr>
          <a:xfrm>
            <a:off x="3258007" y="5137099"/>
            <a:ext cx="8629193" cy="1072591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3258007" y="3852367"/>
            <a:ext cx="8629193" cy="1068934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0" y="6429146"/>
            <a:ext cx="3182112" cy="428854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39" name="Shape 36"/>
          <p:cNvSpPr/>
          <p:nvPr/>
        </p:nvSpPr>
        <p:spPr>
          <a:xfrm>
            <a:off x="2966314" y="6429146"/>
            <a:ext cx="428854" cy="428854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40" name="Shape 37"/>
          <p:cNvSpPr/>
          <p:nvPr/>
        </p:nvSpPr>
        <p:spPr>
          <a:xfrm>
            <a:off x="2040941" y="6541618"/>
            <a:ext cx="218175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3258007" y="3852367"/>
            <a:ext cx="8629193" cy="35996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Technical Support Completion Rate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3532327" y="4316745"/>
            <a:ext cx="8080553" cy="151150"/>
          </a:xfrm>
          <a:prstGeom prst="roundRect">
            <a:avLst>
              <a:gd name="adj" fmla="val 120992"/>
            </a:avLst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3532327" y="4545345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0%</a:t>
            </a:r>
            <a:endParaRPr lang="en-US" sz="1200" dirty="0"/>
          </a:p>
        </p:txBody>
      </p:sp>
      <p:sp>
        <p:nvSpPr>
          <p:cNvPr id="44" name="Text 41"/>
          <p:cNvSpPr/>
          <p:nvPr/>
        </p:nvSpPr>
        <p:spPr>
          <a:xfrm>
            <a:off x="10972800" y="4545345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100%</a:t>
            </a:r>
            <a:endParaRPr lang="en-US" sz="1200" dirty="0"/>
          </a:p>
        </p:txBody>
      </p:sp>
      <p:sp>
        <p:nvSpPr>
          <p:cNvPr id="45" name="Text 42"/>
          <p:cNvSpPr/>
          <p:nvPr/>
        </p:nvSpPr>
        <p:spPr>
          <a:xfrm>
            <a:off x="5404671" y="4591065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26%</a:t>
            </a:r>
            <a:endParaRPr lang="en-US" sz="1800" dirty="0"/>
          </a:p>
        </p:txBody>
      </p:sp>
      <p:sp>
        <p:nvSpPr>
          <p:cNvPr id="46" name="Shape 43"/>
          <p:cNvSpPr/>
          <p:nvPr/>
        </p:nvSpPr>
        <p:spPr>
          <a:xfrm>
            <a:off x="3536899" y="4321317"/>
            <a:ext cx="2100944" cy="146578"/>
          </a:xfrm>
          <a:prstGeom prst="roundRect">
            <a:avLst>
              <a:gd name="adj" fmla="val 124766"/>
            </a:avLst>
          </a:prstGeom>
          <a:solidFill>
            <a:schemeClr val="accent1"/>
          </a:solidFill>
          <a:ln/>
        </p:spPr>
      </p:sp>
      <p:sp>
        <p:nvSpPr>
          <p:cNvPr id="47" name="Shape 44"/>
          <p:cNvSpPr/>
          <p:nvPr/>
        </p:nvSpPr>
        <p:spPr>
          <a:xfrm>
            <a:off x="5569263" y="4282592"/>
            <a:ext cx="230429" cy="226771"/>
          </a:xfrm>
          <a:prstGeom prst="donut">
            <a:avLst/>
          </a:prstGeom>
          <a:solidFill>
            <a:schemeClr val="accent1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3258007" y="5137099"/>
            <a:ext cx="8629193" cy="35996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Project Delivery On-time Rate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3532327" y="5601477"/>
            <a:ext cx="8080553" cy="151150"/>
          </a:xfrm>
          <a:prstGeom prst="roundRect">
            <a:avLst>
              <a:gd name="adj" fmla="val 120992"/>
            </a:avLst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3532327" y="5830077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0%</a:t>
            </a:r>
            <a:endParaRPr lang="en-US" sz="1200" dirty="0"/>
          </a:p>
        </p:txBody>
      </p:sp>
      <p:sp>
        <p:nvSpPr>
          <p:cNvPr id="51" name="Text 48"/>
          <p:cNvSpPr/>
          <p:nvPr/>
        </p:nvSpPr>
        <p:spPr>
          <a:xfrm>
            <a:off x="10972800" y="5830077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100%</a:t>
            </a:r>
            <a:endParaRPr lang="en-US" sz="1200" dirty="0"/>
          </a:p>
        </p:txBody>
      </p:sp>
      <p:sp>
        <p:nvSpPr>
          <p:cNvPr id="52" name="Text 49"/>
          <p:cNvSpPr/>
          <p:nvPr/>
        </p:nvSpPr>
        <p:spPr>
          <a:xfrm>
            <a:off x="5404671" y="5875797"/>
            <a:ext cx="715975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26%</a:t>
            </a:r>
            <a:endParaRPr lang="en-US" sz="1800" dirty="0"/>
          </a:p>
        </p:txBody>
      </p:sp>
      <p:sp>
        <p:nvSpPr>
          <p:cNvPr id="53" name="Shape 50"/>
          <p:cNvSpPr/>
          <p:nvPr/>
        </p:nvSpPr>
        <p:spPr>
          <a:xfrm>
            <a:off x="3536899" y="5606049"/>
            <a:ext cx="2100944" cy="146578"/>
          </a:xfrm>
          <a:prstGeom prst="roundRect">
            <a:avLst>
              <a:gd name="adj" fmla="val 124766"/>
            </a:avLst>
          </a:prstGeom>
          <a:solidFill>
            <a:schemeClr val="accent1"/>
          </a:solidFill>
          <a:ln/>
        </p:spPr>
      </p:sp>
      <p:sp>
        <p:nvSpPr>
          <p:cNvPr id="54" name="Shape 51"/>
          <p:cNvSpPr/>
          <p:nvPr/>
        </p:nvSpPr>
        <p:spPr>
          <a:xfrm>
            <a:off x="5569263" y="5567324"/>
            <a:ext cx="230429" cy="226771"/>
          </a:xfrm>
          <a:prstGeom prst="donut">
            <a:avLst/>
          </a:prstGeom>
          <a:solidFill>
            <a:schemeClr val="accent1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55" name="Text 52"/>
          <p:cNvSpPr/>
          <p:nvPr/>
        </p:nvSpPr>
        <p:spPr>
          <a:xfrm>
            <a:off x="306324" y="6519672"/>
            <a:ext cx="11580876" cy="338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This is a sample dashboard. Please edit the metrics according to your message.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Future Trends in IT Services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AI Integration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Leveraging artificial intelligence to automate routine IT tasks can enhance efficiency, reduce errors, and enable faster response times in IT support and management services.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3182112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3261665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3326587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894076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Cloud Solutions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3261665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Adopting cloud-based platforms will improve scalability and flexibility for businesses, allowing for increased collaboration and cost-efficiency in managing IT infrastructure.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Remote Work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5129784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Supporting remote work will necessitate advanced cybersecurity measures and robust IT support to ensure employees have secure and reliable access to necessary resources from any location.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4" name="Shape 22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28" name="Image 0" descr="https://slide-appai.s3.us-west-1.amazonaws.com/ppt-files-prod/68ffc51cefa07a203b3f24e2/image_1761594344194_hm9kt5gx1er.png?X-Amz-Algorithm=AWS4-HMAC-SHA256&amp;X-Amz-Content-Sha256=UNSIGNED-PAYLOAD&amp;X-Amz-Credential=AKIARQE3I5HGFMTMBRLT%2F20251027%2Fus-west-1%2Fs3%2Faws4_request&amp;X-Amz-Date=20251027T195006Z&amp;X-Amz-Expires=86400&amp;X-Amz-Signature=fd58d7208caa365a55608add23ed38bb5dec7e8c3479ceb11af69f46c47149b3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Summary and Next Steps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0" y="6090818"/>
            <a:ext cx="903427" cy="767182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522122" y="6090818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6" name="Shape 4"/>
          <p:cNvSpPr/>
          <p:nvPr/>
        </p:nvSpPr>
        <p:spPr>
          <a:xfrm>
            <a:off x="5248656" y="4283964"/>
            <a:ext cx="2995574" cy="1382573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7" name="Shape 5"/>
          <p:cNvSpPr/>
          <p:nvPr/>
        </p:nvSpPr>
        <p:spPr>
          <a:xfrm>
            <a:off x="4557370" y="4283964"/>
            <a:ext cx="1382573" cy="1382573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8" name="Shape 6"/>
          <p:cNvSpPr/>
          <p:nvPr/>
        </p:nvSpPr>
        <p:spPr>
          <a:xfrm>
            <a:off x="9197950" y="2138782"/>
            <a:ext cx="2995574" cy="2120494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9" name="Shape 7"/>
          <p:cNvSpPr/>
          <p:nvPr/>
        </p:nvSpPr>
        <p:spPr>
          <a:xfrm>
            <a:off x="5694883" y="1098194"/>
            <a:ext cx="5475427" cy="5479085"/>
          </a:xfrm>
          <a:prstGeom prst="ellipse">
            <a:avLst/>
          </a:prstGeom>
          <a:solidFill>
            <a:schemeClr val="bg2"/>
          </a:solidFill>
          <a:ln/>
        </p:spPr>
      </p:sp>
      <p:sp>
        <p:nvSpPr>
          <p:cNvPr id="10" name="Shape 8"/>
          <p:cNvSpPr/>
          <p:nvPr/>
        </p:nvSpPr>
        <p:spPr>
          <a:xfrm rot="16200000">
            <a:off x="4475074" y="5234026"/>
            <a:ext cx="170627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91110" y="4118458"/>
            <a:ext cx="0" cy="2412187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09574" y="1356970"/>
            <a:ext cx="37115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Comprehensive IT Support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09574" y="1702613"/>
            <a:ext cx="3711550" cy="791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Providing Tiered support for all your technology needs every step of the way.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09574" y="2678278"/>
            <a:ext cx="37115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Proactive Managed Services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09574" y="3034894"/>
            <a:ext cx="3711550" cy="791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Ensuring your IT infrastructure remains secure and operates optimally with our management.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09574" y="4038905"/>
            <a:ext cx="37115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Secure Data Center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09574" y="4388206"/>
            <a:ext cx="3711550" cy="791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Offering dedicated hosting and remote support for your critical hardware and systems.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09574" y="5393131"/>
            <a:ext cx="37115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Specialized Offerings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09574" y="5742432"/>
            <a:ext cx="3711550" cy="791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Expanding business capabilities through cybersecurity, VoIP, and web development services.</a:t>
            </a:r>
            <a:endParaRPr lang="en-US" sz="1200" dirty="0"/>
          </a:p>
        </p:txBody>
      </p:sp>
      <p:pic>
        <p:nvPicPr>
          <p:cNvPr id="20" name="Image 0" descr="https://slide-appai.s3.us-west-1.amazonaws.com/ppt-files-prod/68ffc51cefa07a203b3f24e2/image_1761594344089_zolxigcaypb.png?X-Amz-Algorithm=AWS4-HMAC-SHA256&amp;X-Amz-Content-Sha256=UNSIGNED-PAYLOAD&amp;X-Amz-Credential=AKIARQE3I5HGFMTMBRLT%2F20251027%2Fus-west-1%2Fs3%2Faws4_request&amp;X-Amz-Date=20251027T195006Z&amp;X-Amz-Expires=86400&amp;X-Amz-Signature=924ae7e2a33380010c453794a450f80167d028a4a65b86efc124a7d3e7b5adeb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0039" y="1202436"/>
            <a:ext cx="5266944" cy="5266944"/>
          </a:xfrm>
          <a:prstGeom prst="ellipse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6976872" y="21946"/>
            <a:ext cx="4618634" cy="14685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5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Thank You</a:t>
            </a:r>
            <a:endParaRPr lang="en-US" sz="6500" dirty="0"/>
          </a:p>
        </p:txBody>
      </p:sp>
      <p:sp>
        <p:nvSpPr>
          <p:cNvPr id="4" name="Shape 2"/>
          <p:cNvSpPr/>
          <p:nvPr/>
        </p:nvSpPr>
        <p:spPr>
          <a:xfrm>
            <a:off x="129845" y="0"/>
            <a:ext cx="1674266" cy="5832043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5" name="Shape 3"/>
          <p:cNvSpPr/>
          <p:nvPr/>
        </p:nvSpPr>
        <p:spPr>
          <a:xfrm>
            <a:off x="129845" y="4993538"/>
            <a:ext cx="1674266" cy="167426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6" name="Shape 4"/>
          <p:cNvSpPr/>
          <p:nvPr/>
        </p:nvSpPr>
        <p:spPr>
          <a:xfrm>
            <a:off x="2538374" y="111557"/>
            <a:ext cx="2113178" cy="2113178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7" name="Shape 5"/>
          <p:cNvSpPr/>
          <p:nvPr/>
        </p:nvSpPr>
        <p:spPr>
          <a:xfrm>
            <a:off x="3319272" y="655625"/>
            <a:ext cx="3243377" cy="0"/>
          </a:xfrm>
          <a:prstGeom prst="line">
            <a:avLst/>
          </a:prstGeom>
          <a:solidFill>
            <a:schemeClr val="tx2"/>
          </a:solidFill>
          <a:ln w="25400">
            <a:solidFill>
              <a:schemeClr val="tx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96519" y="856793"/>
            <a:ext cx="5896966" cy="5893308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9" name="Image 0" descr="https://slide-appai.s3.us-west-1.amazonaws.com/ppt-files-prod/68ffc51cefa07a203b3f24e2/image_1761594344716_ff6akyq6vmi.png?X-Amz-Algorithm=AWS4-HMAC-SHA256&amp;X-Amz-Content-Sha256=UNSIGNED-PAYLOAD&amp;X-Amz-Credential=AKIARQE3I5HGFMTMBRLT%2F20251027%2Fus-west-1%2Fs3%2Faws4_request&amp;X-Amz-Date=20251027T195006Z&amp;X-Amz-Expires=86400&amp;X-Amz-Signature=c5b1c5d3480598bb60c758ec7fc8e0b75b07b7f3d1ae5fb8d4d858508dbd6a1b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22" y="986638"/>
            <a:ext cx="5633618" cy="5633618"/>
          </a:xfrm>
          <a:prstGeom prst="ellipse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196328" y="2027225"/>
            <a:ext cx="896112" cy="896112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1" name="Shape 8"/>
          <p:cNvSpPr/>
          <p:nvPr/>
        </p:nvSpPr>
        <p:spPr>
          <a:xfrm>
            <a:off x="7304227" y="2138782"/>
            <a:ext cx="676656" cy="67665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967" y="2289658"/>
            <a:ext cx="269748" cy="37124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70418" y="2159813"/>
            <a:ext cx="2423160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Address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370418" y="2531059"/>
            <a:ext cx="2423160" cy="4315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1040 Founders BLVD, Athens GA 30606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7196328" y="4370832"/>
            <a:ext cx="896112" cy="896112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6" name="Shape 12"/>
          <p:cNvSpPr/>
          <p:nvPr/>
        </p:nvSpPr>
        <p:spPr>
          <a:xfrm>
            <a:off x="7304227" y="4482389"/>
            <a:ext cx="676656" cy="67665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3391" y="4651553"/>
            <a:ext cx="338328" cy="3383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370418" y="4503420"/>
            <a:ext cx="2423160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Email Address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370418" y="4874666"/>
            <a:ext cx="2423160" cy="4315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 err="1">
                <a:solidFill>
                  <a:schemeClr val="tx2"/>
                </a:solidFill>
                <a:latin typeface="Century Gothic" pitchFamily="34" charset="0"/>
                <a:hlinkClick r:id="rId8"/>
              </a:rPr>
              <a:t>mnsimire@ttech.live</a:t>
            </a:r>
            <a:r>
              <a:rPr lang="en-US" sz="1200" dirty="0">
                <a:solidFill>
                  <a:schemeClr val="tx2"/>
                </a:solidFill>
                <a:latin typeface="Century Gothic" pitchFamily="34" charset="0"/>
              </a:rPr>
              <a:t> 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7196328" y="3200400"/>
            <a:ext cx="896112" cy="896112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1" name="Shape 16"/>
          <p:cNvSpPr/>
          <p:nvPr/>
        </p:nvSpPr>
        <p:spPr>
          <a:xfrm>
            <a:off x="7304227" y="3308299"/>
            <a:ext cx="676656" cy="67665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3391" y="3477463"/>
            <a:ext cx="338328" cy="33832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370418" y="3330245"/>
            <a:ext cx="2423160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Contact Number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370418" y="3700577"/>
            <a:ext cx="2423160" cy="262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470-3022997</a:t>
            </a:r>
            <a:endParaRPr lang="en-US" sz="1200" dirty="0"/>
          </a:p>
        </p:txBody>
      </p:sp>
      <p:sp>
        <p:nvSpPr>
          <p:cNvPr id="25" name="Shape 19"/>
          <p:cNvSpPr/>
          <p:nvPr/>
        </p:nvSpPr>
        <p:spPr>
          <a:xfrm>
            <a:off x="10234879" y="6004865"/>
            <a:ext cx="1958645" cy="611734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6" name="Shape 20"/>
          <p:cNvSpPr/>
          <p:nvPr/>
        </p:nvSpPr>
        <p:spPr>
          <a:xfrm>
            <a:off x="9928555" y="6004865"/>
            <a:ext cx="611734" cy="611734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7" name="Shape 21"/>
          <p:cNvSpPr/>
          <p:nvPr/>
        </p:nvSpPr>
        <p:spPr>
          <a:xfrm>
            <a:off x="11887200" y="4986223"/>
            <a:ext cx="0" cy="1393546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Introduction to TTECHS IT Services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IT Support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experts provide comprehensive IT support for troubleshooting and ensuring all your technical issues are resolved efficiently, so your business operations remain uninterrupted.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3182112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3261665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3326587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894076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Managed Services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3261665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proactively manage your IT infrastructure, maintaining security and performance while you concentrate on growing your business without the worry of technology failures.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Colocation Benefits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5129784"/>
            <a:ext cx="4143146" cy="1079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Utilize our secure data center colocation for hosting your hardware, ensuring it remains operational with remote support for increased reliability and reduced overhead costs.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4" name="Shape 22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6" name="Shape 24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28" name="Image 0" descr="https://slide-appai.s3.us-west-1.amazonaws.com/ppt-files-prod/68ffc51cefa07a203b3f24e2/image_1761594345805_1vf9cfyft4h.png?X-Amz-Algorithm=AWS4-HMAC-SHA256&amp;X-Amz-Content-Sha256=UNSIGNED-PAYLOAD&amp;X-Amz-Credential=AKIARQE3I5HGFMTMBRLT%2F20251027%2Fus-west-1%2Fs3%2Faws4_request&amp;X-Amz-Date=20251027T195006Z&amp;X-Amz-Expires=86400&amp;X-Amz-Signature=369a5d33357abae6e28ed971c7307987b29c3fe2fff87b9d4d6add6dcd8aec79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 Our Mission and Vision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10565892" y="1752905"/>
            <a:ext cx="1627632" cy="162763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10565892" y="2566721"/>
            <a:ext cx="1627632" cy="4291279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6" name="Shape 4"/>
          <p:cNvSpPr/>
          <p:nvPr/>
        </p:nvSpPr>
        <p:spPr>
          <a:xfrm>
            <a:off x="191110" y="1508760"/>
            <a:ext cx="9766706" cy="4453128"/>
          </a:xfrm>
          <a:prstGeom prst="rect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9356141" y="5651906"/>
            <a:ext cx="1206094" cy="1206094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8" name="Shape 6"/>
          <p:cNvSpPr/>
          <p:nvPr/>
        </p:nvSpPr>
        <p:spPr>
          <a:xfrm>
            <a:off x="7549286" y="1904695"/>
            <a:ext cx="4529023" cy="4529023"/>
          </a:xfrm>
          <a:prstGeom prst="ellipse">
            <a:avLst/>
          </a:prstGeom>
          <a:solidFill>
            <a:schemeClr val="bg2"/>
          </a:solidFill>
          <a:ln/>
        </p:spPr>
      </p:sp>
      <p:sp>
        <p:nvSpPr>
          <p:cNvPr id="9" name="Shape 7"/>
          <p:cNvSpPr/>
          <p:nvPr/>
        </p:nvSpPr>
        <p:spPr>
          <a:xfrm>
            <a:off x="770839" y="2436876"/>
            <a:ext cx="1364285" cy="1364285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10" name="Shape 8"/>
          <p:cNvSpPr/>
          <p:nvPr/>
        </p:nvSpPr>
        <p:spPr>
          <a:xfrm rot="10800000">
            <a:off x="1309879" y="3701666"/>
            <a:ext cx="360274" cy="212141"/>
          </a:xfrm>
          <a:prstGeom prst="triangle">
            <a:avLst/>
          </a:prstGeom>
          <a:solidFill>
            <a:schemeClr val="accent1"/>
          </a:solidFill>
          <a:ln/>
        </p:spPr>
      </p:sp>
      <p:sp>
        <p:nvSpPr>
          <p:cNvPr id="11" name="Shape 9"/>
          <p:cNvSpPr/>
          <p:nvPr/>
        </p:nvSpPr>
        <p:spPr>
          <a:xfrm>
            <a:off x="957377" y="2624328"/>
            <a:ext cx="986638" cy="986638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194" y="2944368"/>
            <a:ext cx="705917" cy="34198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316382" y="4082796"/>
            <a:ext cx="2271370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Vision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13639" y="4478731"/>
            <a:ext cx="2275027" cy="1332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To be the leading IT service provider for businesses in the Atlanta Metropolitan area.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3290012" y="2449417"/>
            <a:ext cx="1364285" cy="1364285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16" name="Shape 13"/>
          <p:cNvSpPr/>
          <p:nvPr/>
        </p:nvSpPr>
        <p:spPr>
          <a:xfrm rot="10800000">
            <a:off x="3791102" y="3715207"/>
            <a:ext cx="360274" cy="212141"/>
          </a:xfrm>
          <a:prstGeom prst="triangle">
            <a:avLst/>
          </a:prstGeom>
          <a:solidFill>
            <a:schemeClr val="accent2"/>
          </a:solidFill>
          <a:ln/>
        </p:spPr>
      </p:sp>
      <p:sp>
        <p:nvSpPr>
          <p:cNvPr id="17" name="Shape 14"/>
          <p:cNvSpPr/>
          <p:nvPr/>
        </p:nvSpPr>
        <p:spPr>
          <a:xfrm>
            <a:off x="3477463" y="2624328"/>
            <a:ext cx="986638" cy="986638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2230" y="2822753"/>
            <a:ext cx="600761" cy="590702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2836469" y="4082796"/>
            <a:ext cx="2271370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Mission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2832811" y="4478731"/>
            <a:ext cx="2275027" cy="1332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To provide exceptional IT support that empowers businesses to focus on their core operations and growth.</a:t>
            </a:r>
            <a:endParaRPr lang="en-US" sz="1100" dirty="0"/>
          </a:p>
        </p:txBody>
      </p:sp>
      <p:sp>
        <p:nvSpPr>
          <p:cNvPr id="21" name="Shape 17"/>
          <p:cNvSpPr/>
          <p:nvPr/>
        </p:nvSpPr>
        <p:spPr>
          <a:xfrm>
            <a:off x="5810098" y="2436876"/>
            <a:ext cx="1364285" cy="1364285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2" name="Shape 18"/>
          <p:cNvSpPr/>
          <p:nvPr/>
        </p:nvSpPr>
        <p:spPr>
          <a:xfrm rot="10800000">
            <a:off x="6311189" y="3715207"/>
            <a:ext cx="360274" cy="212141"/>
          </a:xfrm>
          <a:prstGeom prst="triangle">
            <a:avLst/>
          </a:prstGeom>
          <a:solidFill>
            <a:schemeClr val="accent1"/>
          </a:solidFill>
          <a:ln/>
        </p:spPr>
      </p:sp>
      <p:sp>
        <p:nvSpPr>
          <p:cNvPr id="23" name="Shape 19"/>
          <p:cNvSpPr/>
          <p:nvPr/>
        </p:nvSpPr>
        <p:spPr>
          <a:xfrm>
            <a:off x="5997550" y="2624328"/>
            <a:ext cx="986638" cy="986638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9632" y="2897734"/>
            <a:ext cx="583387" cy="43525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352898" y="4082796"/>
            <a:ext cx="2271370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Values</a:t>
            </a:r>
            <a:endParaRPr lang="en-US" sz="2000" dirty="0"/>
          </a:p>
        </p:txBody>
      </p:sp>
      <p:sp>
        <p:nvSpPr>
          <p:cNvPr id="26" name="Text 21"/>
          <p:cNvSpPr/>
          <p:nvPr/>
        </p:nvSpPr>
        <p:spPr>
          <a:xfrm>
            <a:off x="5352898" y="4478731"/>
            <a:ext cx="2275027" cy="1332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Integrity, customer-centric approach, and commitment to excellence in all our IT services.</a:t>
            </a:r>
            <a:endParaRPr lang="en-US" sz="1100" dirty="0"/>
          </a:p>
        </p:txBody>
      </p:sp>
      <p:pic>
        <p:nvPicPr>
          <p:cNvPr id="27" name="Image 3" descr="https://slide-appai.s3.us-west-1.amazonaws.com/ppt-files-prod/68ffc51cefa07a203b3f24e2/image_1761594344158_x76bz3wc2o.jpg?X-Amz-Algorithm=AWS4-HMAC-SHA256&amp;X-Amz-Content-Sha256=UNSIGNED-PAYLOAD&amp;X-Amz-Credential=AKIARQE3I5HGFMTMBRLT%2F20251027%2Fus-west-1%2Fs3%2Faws4_request&amp;X-Amz-Date=20251027T195006Z&amp;X-Amz-Expires=86400&amp;X-Amz-Signature=eb0a21e08b2444d8f8fb15a8f434ce8c9e882d3e465fa21880e964938f97ce60&amp;X-Amz-SignedHeaders=host&amp;x-amz-checksum-mode=ENABLED&amp;x-id=GetObject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46213" y="2001622"/>
            <a:ext cx="4334256" cy="4334256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Overview of IT Support Services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Support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team provides Tier 1, 2, and 3 support to address issues efficiently and effectively.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Management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manage your user access and identity to ensure security and authorized system access.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Our troubleshooting services include resolving software, email, and printing issues for end-users.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Device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We support peripheral and mobile devices to ensure seamless operation and security.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6048_l6lb8pj1d7s.png?X-Amz-Algorithm=AWS4-HMAC-SHA256&amp;X-Amz-Content-Sha256=UNSIGNED-PAYLOAD&amp;X-Amz-Credential=AKIARQE3I5HGFMTMBRLT%2F20251027%2Fus-west-1%2Fs3%2Faws4_request&amp;X-Amz-Date=20251027T195006Z&amp;X-Amz-Expires=86400&amp;X-Amz-Signature=d379cf99c8c8b9f3dc5b9fef27a9f014865fe9d95bf8b93003d99ee8317eec83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191110"/>
            <a:ext cx="11580876" cy="6373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Desktop and End User Support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309982" y="1324966"/>
            <a:ext cx="482803" cy="482803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>
            <a:off x="367589" y="1382573"/>
            <a:ext cx="367589" cy="36758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41986" y="139720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71423" y="1267358"/>
            <a:ext cx="2923337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90%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71423" y="1637690"/>
            <a:ext cx="2923337" cy="64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Of users report improved productivity with effective support.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09982" y="2657246"/>
            <a:ext cx="482803" cy="482803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10" name="Shape 8"/>
          <p:cNvSpPr/>
          <p:nvPr/>
        </p:nvSpPr>
        <p:spPr>
          <a:xfrm>
            <a:off x="367589" y="2714854"/>
            <a:ext cx="367589" cy="36758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1986" y="2724912"/>
            <a:ext cx="414223" cy="35753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71423" y="2599639"/>
            <a:ext cx="2923337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70%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71423" y="2969971"/>
            <a:ext cx="2923337" cy="64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Of support queries are resolved within first contact.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309982" y="3988613"/>
            <a:ext cx="482803" cy="482803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15" name="Shape 13"/>
          <p:cNvSpPr/>
          <p:nvPr/>
        </p:nvSpPr>
        <p:spPr>
          <a:xfrm>
            <a:off x="367589" y="4042562"/>
            <a:ext cx="367589" cy="36758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41986" y="4057193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71423" y="3931006"/>
            <a:ext cx="2923337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80%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71423" y="4302252"/>
            <a:ext cx="2923337" cy="64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Of customers satisfied with our IT support services.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311810" y="5320894"/>
            <a:ext cx="482803" cy="482803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0" name="Shape 18"/>
          <p:cNvSpPr/>
          <p:nvPr/>
        </p:nvSpPr>
        <p:spPr>
          <a:xfrm>
            <a:off x="367589" y="5374843"/>
            <a:ext cx="367589" cy="36758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41986" y="538947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71423" y="5263286"/>
            <a:ext cx="2923337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$50,000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71423" y="5633618"/>
            <a:ext cx="2923337" cy="648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Annual savings estimated with proactive IT management.</a:t>
            </a:r>
            <a:endParaRPr lang="en-US" sz="12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803" y="2213762"/>
            <a:ext cx="1969618" cy="1965960"/>
          </a:xfrm>
          <a:prstGeom prst="rect">
            <a:avLst/>
          </a:prstGeom>
        </p:spPr>
      </p:pic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4822" y="1904695"/>
            <a:ext cx="2613355" cy="2585009"/>
          </a:xfrm>
          <a:prstGeom prst="rect">
            <a:avLst/>
          </a:prstGeom>
        </p:spPr>
      </p:pic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8439" y="1587398"/>
            <a:ext cx="2498141" cy="3250692"/>
          </a:xfrm>
          <a:prstGeom prst="rect">
            <a:avLst/>
          </a:prstGeom>
        </p:spPr>
      </p:pic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4800" y="1274674"/>
            <a:ext cx="2105863" cy="3971239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7725766" y="2217420"/>
            <a:ext cx="1508760" cy="665683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9" name="Shape 23"/>
          <p:cNvSpPr/>
          <p:nvPr/>
        </p:nvSpPr>
        <p:spPr>
          <a:xfrm>
            <a:off x="7804404" y="2296973"/>
            <a:ext cx="1345997" cy="507492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30" name="Text 24"/>
          <p:cNvSpPr/>
          <p:nvPr/>
        </p:nvSpPr>
        <p:spPr>
          <a:xfrm>
            <a:off x="7746797" y="2350922"/>
            <a:ext cx="1461211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3 days</a:t>
            </a:r>
            <a:endParaRPr lang="en-US" sz="2000" dirty="0"/>
          </a:p>
        </p:txBody>
      </p:sp>
      <p:sp>
        <p:nvSpPr>
          <p:cNvPr id="31" name="Text 25"/>
          <p:cNvSpPr/>
          <p:nvPr/>
        </p:nvSpPr>
        <p:spPr>
          <a:xfrm>
            <a:off x="9229954" y="2213762"/>
            <a:ext cx="2657246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Average time for issue resolution is reduced significantly.</a:t>
            </a:r>
            <a:endParaRPr lang="en-US" sz="1200" dirty="0"/>
          </a:p>
        </p:txBody>
      </p:sp>
      <p:sp>
        <p:nvSpPr>
          <p:cNvPr id="32" name="Shape 26"/>
          <p:cNvSpPr/>
          <p:nvPr/>
        </p:nvSpPr>
        <p:spPr>
          <a:xfrm>
            <a:off x="6634886" y="2538374"/>
            <a:ext cx="104790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</p:sp>
      <p:sp>
        <p:nvSpPr>
          <p:cNvPr id="33" name="Shape 27"/>
          <p:cNvSpPr/>
          <p:nvPr/>
        </p:nvSpPr>
        <p:spPr>
          <a:xfrm>
            <a:off x="6612941" y="2494483"/>
            <a:ext cx="83210" cy="8321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</a:ln>
        </p:spPr>
      </p:sp>
      <p:sp>
        <p:nvSpPr>
          <p:cNvPr id="34" name="Shape 28"/>
          <p:cNvSpPr/>
          <p:nvPr/>
        </p:nvSpPr>
        <p:spPr>
          <a:xfrm>
            <a:off x="7725766" y="3222346"/>
            <a:ext cx="1508760" cy="665683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5" name="Shape 29"/>
          <p:cNvSpPr/>
          <p:nvPr/>
        </p:nvSpPr>
        <p:spPr>
          <a:xfrm>
            <a:off x="7804404" y="3300984"/>
            <a:ext cx="1345997" cy="507492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36" name="Text 30"/>
          <p:cNvSpPr/>
          <p:nvPr/>
        </p:nvSpPr>
        <p:spPr>
          <a:xfrm>
            <a:off x="7746797" y="3354934"/>
            <a:ext cx="1461211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4 hours</a:t>
            </a:r>
            <a:endParaRPr lang="en-US" sz="2000" dirty="0"/>
          </a:p>
        </p:txBody>
      </p:sp>
      <p:sp>
        <p:nvSpPr>
          <p:cNvPr id="37" name="Text 31"/>
          <p:cNvSpPr/>
          <p:nvPr/>
        </p:nvSpPr>
        <p:spPr>
          <a:xfrm>
            <a:off x="9229954" y="3226003"/>
            <a:ext cx="2657246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Time saved for users due to efficient support responses.</a:t>
            </a:r>
            <a:endParaRPr lang="en-US" sz="1200" dirty="0"/>
          </a:p>
        </p:txBody>
      </p:sp>
      <p:sp>
        <p:nvSpPr>
          <p:cNvPr id="38" name="Shape 32"/>
          <p:cNvSpPr/>
          <p:nvPr/>
        </p:nvSpPr>
        <p:spPr>
          <a:xfrm>
            <a:off x="7149694" y="3549701"/>
            <a:ext cx="53309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</p:sp>
      <p:sp>
        <p:nvSpPr>
          <p:cNvPr id="39" name="Shape 33"/>
          <p:cNvSpPr/>
          <p:nvPr/>
        </p:nvSpPr>
        <p:spPr>
          <a:xfrm>
            <a:off x="7153351" y="3503066"/>
            <a:ext cx="83210" cy="8321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</a:ln>
        </p:spPr>
      </p:sp>
      <p:sp>
        <p:nvSpPr>
          <p:cNvPr id="40" name="Shape 34"/>
          <p:cNvSpPr/>
          <p:nvPr/>
        </p:nvSpPr>
        <p:spPr>
          <a:xfrm>
            <a:off x="7725766" y="4230014"/>
            <a:ext cx="1508760" cy="665683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41" name="Shape 35"/>
          <p:cNvSpPr/>
          <p:nvPr/>
        </p:nvSpPr>
        <p:spPr>
          <a:xfrm>
            <a:off x="7804404" y="4309567"/>
            <a:ext cx="1345997" cy="507492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42" name="Text 36"/>
          <p:cNvSpPr/>
          <p:nvPr/>
        </p:nvSpPr>
        <p:spPr>
          <a:xfrm>
            <a:off x="7746797" y="4363517"/>
            <a:ext cx="1461211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2 months</a:t>
            </a:r>
            <a:endParaRPr lang="en-US" sz="2000" dirty="0"/>
          </a:p>
        </p:txBody>
      </p:sp>
      <p:sp>
        <p:nvSpPr>
          <p:cNvPr id="43" name="Text 37"/>
          <p:cNvSpPr/>
          <p:nvPr/>
        </p:nvSpPr>
        <p:spPr>
          <a:xfrm>
            <a:off x="9229954" y="4233672"/>
            <a:ext cx="2657246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Faster onboarding process with structured IT support.</a:t>
            </a:r>
            <a:endParaRPr lang="en-US" sz="1200" dirty="0"/>
          </a:p>
        </p:txBody>
      </p:sp>
      <p:sp>
        <p:nvSpPr>
          <p:cNvPr id="44" name="Shape 38"/>
          <p:cNvSpPr/>
          <p:nvPr/>
        </p:nvSpPr>
        <p:spPr>
          <a:xfrm>
            <a:off x="6720840" y="4557370"/>
            <a:ext cx="961034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</p:sp>
      <p:sp>
        <p:nvSpPr>
          <p:cNvPr id="45" name="Shape 39"/>
          <p:cNvSpPr/>
          <p:nvPr/>
        </p:nvSpPr>
        <p:spPr>
          <a:xfrm>
            <a:off x="6677863" y="4518050"/>
            <a:ext cx="83210" cy="8321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</a:ln>
        </p:spPr>
      </p:sp>
      <p:sp>
        <p:nvSpPr>
          <p:cNvPr id="46" name="Shape 40"/>
          <p:cNvSpPr/>
          <p:nvPr/>
        </p:nvSpPr>
        <p:spPr>
          <a:xfrm>
            <a:off x="7725766" y="5237683"/>
            <a:ext cx="1508760" cy="665683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47" name="Shape 41"/>
          <p:cNvSpPr/>
          <p:nvPr/>
        </p:nvSpPr>
        <p:spPr>
          <a:xfrm>
            <a:off x="7804404" y="5317236"/>
            <a:ext cx="1345997" cy="507492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48" name="Text 42"/>
          <p:cNvSpPr/>
          <p:nvPr/>
        </p:nvSpPr>
        <p:spPr>
          <a:xfrm>
            <a:off x="7746797" y="5367528"/>
            <a:ext cx="1461211" cy="3995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1 vendor</a:t>
            </a:r>
            <a:endParaRPr lang="en-US" sz="2000" dirty="0"/>
          </a:p>
        </p:txBody>
      </p:sp>
      <p:sp>
        <p:nvSpPr>
          <p:cNvPr id="49" name="Text 43"/>
          <p:cNvSpPr/>
          <p:nvPr/>
        </p:nvSpPr>
        <p:spPr>
          <a:xfrm>
            <a:off x="9229954" y="5244998"/>
            <a:ext cx="2657246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Consolidated support simplifies management and reduces costs.</a:t>
            </a:r>
            <a:endParaRPr lang="en-US" sz="1200" dirty="0"/>
          </a:p>
        </p:txBody>
      </p:sp>
      <p:sp>
        <p:nvSpPr>
          <p:cNvPr id="50" name="Shape 44"/>
          <p:cNvSpPr/>
          <p:nvPr/>
        </p:nvSpPr>
        <p:spPr>
          <a:xfrm>
            <a:off x="5961888" y="5029200"/>
            <a:ext cx="0" cy="53675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none"/>
          </a:ln>
        </p:spPr>
      </p:sp>
      <p:sp>
        <p:nvSpPr>
          <p:cNvPr id="51" name="Shape 45"/>
          <p:cNvSpPr/>
          <p:nvPr/>
        </p:nvSpPr>
        <p:spPr>
          <a:xfrm>
            <a:off x="5958230" y="5569610"/>
            <a:ext cx="172455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</p:sp>
      <p:sp>
        <p:nvSpPr>
          <p:cNvPr id="52" name="Shape 46"/>
          <p:cNvSpPr/>
          <p:nvPr/>
        </p:nvSpPr>
        <p:spPr>
          <a:xfrm>
            <a:off x="5917997" y="4989881"/>
            <a:ext cx="83210" cy="8321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</a:ln>
        </p:spPr>
      </p:sp>
      <p:sp>
        <p:nvSpPr>
          <p:cNvPr id="53" name="Shape 47"/>
          <p:cNvSpPr/>
          <p:nvPr/>
        </p:nvSpPr>
        <p:spPr>
          <a:xfrm rot="16200000">
            <a:off x="11451946" y="28346"/>
            <a:ext cx="767182" cy="709574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4" name="Shape 48"/>
          <p:cNvSpPr/>
          <p:nvPr/>
        </p:nvSpPr>
        <p:spPr>
          <a:xfrm>
            <a:off x="11127334" y="0"/>
            <a:ext cx="767182" cy="767182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5" name="Shape 49"/>
          <p:cNvSpPr/>
          <p:nvPr/>
        </p:nvSpPr>
        <p:spPr>
          <a:xfrm rot="16200000">
            <a:off x="11066069" y="1403604"/>
            <a:ext cx="1871777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309982" y="1681582"/>
            <a:ext cx="961034" cy="5176418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4" name="Shape 2"/>
          <p:cNvSpPr/>
          <p:nvPr/>
        </p:nvSpPr>
        <p:spPr>
          <a:xfrm>
            <a:off x="309982" y="1202436"/>
            <a:ext cx="961034" cy="961034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>
            <a:off x="1044245" y="6653174"/>
            <a:ext cx="119877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09982" y="194767"/>
            <a:ext cx="11580876" cy="6080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Access and Identity Management</a:t>
            </a:r>
            <a:endParaRPr lang="en-US" sz="3200" dirty="0"/>
          </a:p>
        </p:txBody>
      </p:sp>
      <p:sp>
        <p:nvSpPr>
          <p:cNvPr id="7" name="Shape 5"/>
          <p:cNvSpPr/>
          <p:nvPr/>
        </p:nvSpPr>
        <p:spPr>
          <a:xfrm>
            <a:off x="658368" y="2040941"/>
            <a:ext cx="3535070" cy="3535070"/>
          </a:xfrm>
          <a:prstGeom prst="arc">
            <a:avLst>
              <a:gd name="adj1" fmla="val 4860000"/>
              <a:gd name="adj2" fmla="val 17100000"/>
            </a:avLst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95528" y="2181758"/>
            <a:ext cx="3261665" cy="3258007"/>
          </a:xfrm>
          <a:prstGeom prst="arc">
            <a:avLst>
              <a:gd name="adj1" fmla="val 2100000"/>
              <a:gd name="adj2" fmla="val 19500000"/>
            </a:avLst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918058" y="2304288"/>
            <a:ext cx="3016606" cy="3016606"/>
          </a:xfrm>
          <a:prstGeom prst="ellips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040587" y="2426818"/>
            <a:ext cx="2771546" cy="2771546"/>
          </a:xfrm>
          <a:prstGeom prst="ellips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pic>
        <p:nvPicPr>
          <p:cNvPr id="11" name="Image 0" descr="https://slide-appai.s3.us-west-1.amazonaws.com/ppt-files-prod/68ffc51cefa07a203b3f24e2/image_1761594345686_798aveuy5g5.png?X-Amz-Algorithm=AWS4-HMAC-SHA256&amp;X-Amz-Content-Sha256=UNSIGNED-PAYLOAD&amp;X-Amz-Credential=AKIARQE3I5HGFMTMBRLT%2F20251027%2Fus-west-1%2Fs3%2Faws4_request&amp;X-Amz-Date=20251027T195006Z&amp;X-Amz-Expires=86400&amp;X-Amz-Signature=86914358728cb901f50713367e9040f45789f6221ffe32a5477fe1fbd05ab135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1171" y="2538374"/>
            <a:ext cx="2544775" cy="2544775"/>
          </a:xfrm>
          <a:prstGeom prst="ellipse">
            <a:avLst/>
          </a:prstGeom>
        </p:spPr>
      </p:pic>
      <p:sp>
        <p:nvSpPr>
          <p:cNvPr id="12" name="Shape 9"/>
          <p:cNvSpPr/>
          <p:nvPr/>
        </p:nvSpPr>
        <p:spPr>
          <a:xfrm rot="2880000">
            <a:off x="2908706" y="1875434"/>
            <a:ext cx="83210" cy="245059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775204" y="1399946"/>
            <a:ext cx="594360" cy="594360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4" name="Shape 11"/>
          <p:cNvSpPr/>
          <p:nvPr/>
        </p:nvSpPr>
        <p:spPr>
          <a:xfrm>
            <a:off x="2822753" y="1447495"/>
            <a:ext cx="500177" cy="50017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865730" y="152979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434486" y="1220724"/>
            <a:ext cx="845271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User Access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434486" y="1591056"/>
            <a:ext cx="8452714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Establish strict controls on user permissions and access levels.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 rot="16860000">
            <a:off x="3754526" y="2746858"/>
            <a:ext cx="158191" cy="115214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3826764" y="2260397"/>
            <a:ext cx="594360" cy="594360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7"/>
          <p:cNvSpPr/>
          <p:nvPr/>
        </p:nvSpPr>
        <p:spPr>
          <a:xfrm>
            <a:off x="3873398" y="2307946"/>
            <a:ext cx="500177" cy="50017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3913632" y="238658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496105" y="2213762"/>
            <a:ext cx="739109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 Audits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6105" y="2585009"/>
            <a:ext cx="7391095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Regularly perform audits to identify and resolve security vulnerabilities.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3927348" y="3808476"/>
            <a:ext cx="363931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4280306" y="3514039"/>
            <a:ext cx="594360" cy="594360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26" name="Shape 23"/>
          <p:cNvSpPr/>
          <p:nvPr/>
        </p:nvSpPr>
        <p:spPr>
          <a:xfrm>
            <a:off x="4326941" y="3560674"/>
            <a:ext cx="500177" cy="50017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370832" y="3639312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953305" y="3466490"/>
            <a:ext cx="6937553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Multi-Factor Authentication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953305" y="3841394"/>
            <a:ext cx="6937553" cy="46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 multi-factor authentication to enhance user account security.</a:t>
            </a:r>
            <a:endParaRPr lang="en-US" sz="1200" dirty="0"/>
          </a:p>
        </p:txBody>
      </p:sp>
      <p:sp>
        <p:nvSpPr>
          <p:cNvPr id="30" name="Shape 27"/>
          <p:cNvSpPr/>
          <p:nvPr/>
        </p:nvSpPr>
        <p:spPr>
          <a:xfrm rot="120000">
            <a:off x="3750869" y="4752137"/>
            <a:ext cx="219456" cy="158191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3916375" y="4763110"/>
            <a:ext cx="594360" cy="594360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32" name="Shape 29"/>
          <p:cNvSpPr/>
          <p:nvPr/>
        </p:nvSpPr>
        <p:spPr>
          <a:xfrm>
            <a:off x="3963924" y="4809744"/>
            <a:ext cx="500177" cy="50017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4006901" y="4888382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590288" y="4712818"/>
            <a:ext cx="7300570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Password Policies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590288" y="5086807"/>
            <a:ext cx="7300570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Enforce strong password policies to prevent unauthorized access.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 rot="19980000">
            <a:off x="2775204" y="5533034"/>
            <a:ext cx="0" cy="309982"/>
          </a:xfrm>
          <a:prstGeom prst="line">
            <a:avLst/>
          </a:prstGeom>
          <a:noFill/>
          <a:ln w="12700">
            <a:solidFill>
              <a:schemeClr val="tx2"/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2627986" y="5666537"/>
            <a:ext cx="594360" cy="594360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38" name="Shape 35"/>
          <p:cNvSpPr/>
          <p:nvPr/>
        </p:nvSpPr>
        <p:spPr>
          <a:xfrm>
            <a:off x="2674620" y="5713171"/>
            <a:ext cx="500177" cy="50017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2714854" y="579272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05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3279953" y="5882335"/>
            <a:ext cx="8610905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Incident Response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3279953" y="6249924"/>
            <a:ext cx="8610905" cy="27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 Develop a clear incident response plan for quick action during breaches.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89866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191110"/>
            <a:ext cx="11580876" cy="6373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Peripheral and Mobile Device Management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0" y="4906670"/>
            <a:ext cx="12193524" cy="1951330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>
            <a:off x="0" y="4906670"/>
            <a:ext cx="12189866" cy="5395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6" name="Shape 4"/>
          <p:cNvSpPr/>
          <p:nvPr/>
        </p:nvSpPr>
        <p:spPr>
          <a:xfrm>
            <a:off x="615391" y="1936699"/>
            <a:ext cx="2267712" cy="43525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7" name="Shape 5"/>
          <p:cNvSpPr/>
          <p:nvPr/>
        </p:nvSpPr>
        <p:spPr>
          <a:xfrm>
            <a:off x="615391" y="1526134"/>
            <a:ext cx="2267712" cy="2275027"/>
          </a:xfrm>
          <a:prstGeom prst="roundRect">
            <a:avLst>
              <a:gd name="adj" fmla="val 4032"/>
            </a:avLst>
          </a:prstGeom>
          <a:noFill/>
          <a:ln w="12700">
            <a:solidFill>
              <a:schemeClr val="tx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0022" y="2001622"/>
            <a:ext cx="2239366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Device Security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15391" y="2542032"/>
            <a:ext cx="2267712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Ensures authorized access for mobile devices.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475842" y="1274674"/>
            <a:ext cx="554126" cy="554126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11" name="Shape 9"/>
          <p:cNvSpPr/>
          <p:nvPr/>
        </p:nvSpPr>
        <p:spPr>
          <a:xfrm>
            <a:off x="1515161" y="1317650"/>
            <a:ext cx="464515" cy="46451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3449" y="1382573"/>
            <a:ext cx="431597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510382" y="1936699"/>
            <a:ext cx="2267712" cy="43525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14" name="Shape 12"/>
          <p:cNvSpPr/>
          <p:nvPr/>
        </p:nvSpPr>
        <p:spPr>
          <a:xfrm>
            <a:off x="3510382" y="1526134"/>
            <a:ext cx="2267712" cy="2275027"/>
          </a:xfrm>
          <a:prstGeom prst="roundRect">
            <a:avLst>
              <a:gd name="adj" fmla="val 4032"/>
            </a:avLst>
          </a:prstGeom>
          <a:noFill/>
          <a:ln w="12700">
            <a:solidFill>
              <a:schemeClr val="tx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524098" y="2001622"/>
            <a:ext cx="2239366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Printer Services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3510382" y="2542032"/>
            <a:ext cx="2267712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Quick resolution for printers and peripherals issues.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4370832" y="1274674"/>
            <a:ext cx="550469" cy="55046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13809" y="1317650"/>
            <a:ext cx="464515" cy="46451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428439" y="1382573"/>
            <a:ext cx="431597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08115" y="1936699"/>
            <a:ext cx="2267712" cy="43525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1" name="Shape 19"/>
          <p:cNvSpPr/>
          <p:nvPr/>
        </p:nvSpPr>
        <p:spPr>
          <a:xfrm>
            <a:off x="6408115" y="1526134"/>
            <a:ext cx="2267712" cy="2275027"/>
          </a:xfrm>
          <a:prstGeom prst="roundRect">
            <a:avLst>
              <a:gd name="adj" fmla="val 4032"/>
            </a:avLst>
          </a:prstGeom>
          <a:noFill/>
          <a:ln w="12700">
            <a:solidFill>
              <a:schemeClr val="tx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22746" y="2001622"/>
            <a:ext cx="2239366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Management Efficiency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08115" y="2542032"/>
            <a:ext cx="2267712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Streamlines operations for seamless user experience.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268566" y="1274674"/>
            <a:ext cx="550469" cy="550469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25" name="Shape 23"/>
          <p:cNvSpPr/>
          <p:nvPr/>
        </p:nvSpPr>
        <p:spPr>
          <a:xfrm>
            <a:off x="7307885" y="1317650"/>
            <a:ext cx="464515" cy="46451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326173" y="1382573"/>
            <a:ext cx="431597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302191" y="1936699"/>
            <a:ext cx="2267712" cy="43525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28" name="Shape 26"/>
          <p:cNvSpPr/>
          <p:nvPr/>
        </p:nvSpPr>
        <p:spPr>
          <a:xfrm>
            <a:off x="9302191" y="1526134"/>
            <a:ext cx="2267712" cy="2275027"/>
          </a:xfrm>
          <a:prstGeom prst="roundRect">
            <a:avLst>
              <a:gd name="adj" fmla="val 4032"/>
            </a:avLst>
          </a:prstGeom>
          <a:noFill/>
          <a:ln w="12700">
            <a:solidFill>
              <a:schemeClr val="tx1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316822" y="2001622"/>
            <a:ext cx="2239366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Device Updates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9302191" y="2542032"/>
            <a:ext cx="2267712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Keeps systems current with latest updates.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10162642" y="1274674"/>
            <a:ext cx="550469" cy="55046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10205618" y="1317650"/>
            <a:ext cx="464515" cy="46451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10220249" y="1382573"/>
            <a:ext cx="431597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09982" y="4269334"/>
            <a:ext cx="1648663" cy="1648663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35" name="Shape 33"/>
          <p:cNvSpPr/>
          <p:nvPr/>
        </p:nvSpPr>
        <p:spPr>
          <a:xfrm>
            <a:off x="421538" y="4380890"/>
            <a:ext cx="1421892" cy="1421892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36" name="Text 34"/>
          <p:cNvSpPr/>
          <p:nvPr/>
        </p:nvSpPr>
        <p:spPr>
          <a:xfrm>
            <a:off x="425196" y="4798771"/>
            <a:ext cx="1414577" cy="5833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Action Sequence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150108" y="4874666"/>
            <a:ext cx="115214" cy="11521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4313225" y="4830775"/>
            <a:ext cx="273406" cy="204826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629961" y="4874666"/>
            <a:ext cx="115214" cy="11521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789420" y="4830775"/>
            <a:ext cx="273406" cy="204826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110728" y="4874666"/>
            <a:ext cx="115214" cy="11521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270187" y="4830775"/>
            <a:ext cx="273406" cy="204826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10587838" y="4874666"/>
            <a:ext cx="115214" cy="11521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2120494" y="5079492"/>
            <a:ext cx="2174443" cy="52212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Assess Devices</a:t>
            </a:r>
            <a:endParaRPr lang="en-US" sz="1400" dirty="0"/>
          </a:p>
        </p:txBody>
      </p:sp>
      <p:sp>
        <p:nvSpPr>
          <p:cNvPr id="45" name="Text 43"/>
          <p:cNvSpPr/>
          <p:nvPr/>
        </p:nvSpPr>
        <p:spPr>
          <a:xfrm>
            <a:off x="2120494" y="5673852"/>
            <a:ext cx="2174443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Evaluate current devices for functionality.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4600346" y="5079492"/>
            <a:ext cx="2174443" cy="52212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 Security</a:t>
            </a:r>
            <a:endParaRPr lang="en-US" sz="1400" dirty="0"/>
          </a:p>
        </p:txBody>
      </p:sp>
      <p:sp>
        <p:nvSpPr>
          <p:cNvPr id="47" name="Text 45"/>
          <p:cNvSpPr/>
          <p:nvPr/>
        </p:nvSpPr>
        <p:spPr>
          <a:xfrm>
            <a:off x="4600346" y="5673852"/>
            <a:ext cx="2174443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Establish protocols for device security.</a:t>
            </a:r>
            <a:endParaRPr lang="en-US" sz="1200" dirty="0"/>
          </a:p>
        </p:txBody>
      </p:sp>
      <p:sp>
        <p:nvSpPr>
          <p:cNvPr id="48" name="Text 46"/>
          <p:cNvSpPr/>
          <p:nvPr/>
        </p:nvSpPr>
        <p:spPr>
          <a:xfrm>
            <a:off x="7077456" y="5079492"/>
            <a:ext cx="2174443" cy="52212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Monitor Performance</a:t>
            </a:r>
            <a:endParaRPr lang="en-US" sz="1400" dirty="0"/>
          </a:p>
        </p:txBody>
      </p:sp>
      <p:sp>
        <p:nvSpPr>
          <p:cNvPr id="49" name="Text 47"/>
          <p:cNvSpPr/>
          <p:nvPr/>
        </p:nvSpPr>
        <p:spPr>
          <a:xfrm>
            <a:off x="7077456" y="5673852"/>
            <a:ext cx="2174443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Track device performance and user issues.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9558223" y="5079492"/>
            <a:ext cx="2174443" cy="52212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Review Management</a:t>
            </a:r>
            <a:endParaRPr lang="en-US" sz="1400" dirty="0"/>
          </a:p>
        </p:txBody>
      </p:sp>
      <p:sp>
        <p:nvSpPr>
          <p:cNvPr id="51" name="Text 49"/>
          <p:cNvSpPr/>
          <p:nvPr/>
        </p:nvSpPr>
        <p:spPr>
          <a:xfrm>
            <a:off x="9558223" y="5673852"/>
            <a:ext cx="2174443" cy="83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Regularly assess management strategies and updates.</a:t>
            </a:r>
            <a:endParaRPr lang="en-US" sz="1200" dirty="0"/>
          </a:p>
        </p:txBody>
      </p:sp>
      <p:sp>
        <p:nvSpPr>
          <p:cNvPr id="52" name="Shape 50"/>
          <p:cNvSpPr/>
          <p:nvPr/>
        </p:nvSpPr>
        <p:spPr>
          <a:xfrm rot="16200000">
            <a:off x="11707063" y="18288"/>
            <a:ext cx="503834" cy="464515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3" name="Shape 51"/>
          <p:cNvSpPr/>
          <p:nvPr/>
        </p:nvSpPr>
        <p:spPr>
          <a:xfrm rot="16200000">
            <a:off x="11494922" y="0"/>
            <a:ext cx="503834" cy="503834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54" name="Shape 52"/>
          <p:cNvSpPr/>
          <p:nvPr/>
        </p:nvSpPr>
        <p:spPr>
          <a:xfrm rot="16200000">
            <a:off x="11160252" y="921715"/>
            <a:ext cx="1228039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</p:sp>
      <p:sp>
        <p:nvSpPr>
          <p:cNvPr id="3" name="Text 1"/>
          <p:cNvSpPr/>
          <p:nvPr/>
        </p:nvSpPr>
        <p:spPr>
          <a:xfrm>
            <a:off x="306324" y="201168"/>
            <a:ext cx="11580876" cy="61173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Introduction to Managed IT Services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17881" y="1317650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5" name="Shape 3"/>
          <p:cNvSpPr/>
          <p:nvPr/>
        </p:nvSpPr>
        <p:spPr>
          <a:xfrm>
            <a:off x="492862" y="139354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8465" y="1457554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20724" y="1029614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Security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0724" y="1397203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Proactively protect your business from cybersecurity threats with expert consulting and incident response management.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7881" y="2563063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10" name="Shape 8"/>
          <p:cNvSpPr/>
          <p:nvPr/>
        </p:nvSpPr>
        <p:spPr>
          <a:xfrm>
            <a:off x="492862" y="2638958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8465" y="2703881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724" y="2271370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Infrastructure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724" y="2642616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Simplify management of both on-premises and cloud infrastructures for a more efficient business environment.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17881" y="3804818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/>
        </p:spPr>
      </p:sp>
      <p:sp>
        <p:nvSpPr>
          <p:cNvPr id="15" name="Shape 13"/>
          <p:cNvSpPr/>
          <p:nvPr/>
        </p:nvSpPr>
        <p:spPr>
          <a:xfrm>
            <a:off x="492862" y="3880714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18465" y="3945636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0724" y="351678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Support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0724" y="3884371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Gain access to 24/7 IT support ensuring seamless operation and minimal downtime for your business.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17881" y="5051146"/>
            <a:ext cx="622706" cy="622706"/>
          </a:xfrm>
          <a:prstGeom prst="arc">
            <a:avLst>
              <a:gd name="adj1" fmla="val 5400000"/>
              <a:gd name="adj2" fmla="val 16200000"/>
            </a:avLst>
          </a:prstGeom>
          <a:solidFill>
            <a:schemeClr val="accent2"/>
          </a:solidFill>
          <a:ln/>
        </p:spPr>
      </p:sp>
      <p:sp>
        <p:nvSpPr>
          <p:cNvPr id="20" name="Shape 18"/>
          <p:cNvSpPr/>
          <p:nvPr/>
        </p:nvSpPr>
        <p:spPr>
          <a:xfrm>
            <a:off x="492862" y="5126126"/>
            <a:ext cx="468173" cy="46817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18465" y="5191049"/>
            <a:ext cx="414223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20724" y="4759452"/>
            <a:ext cx="414314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0724" y="5129784"/>
            <a:ext cx="4143146" cy="89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chemeClr val="tx2"/>
                </a:solidFill>
                <a:latin typeface="Century Gothic" pitchFamily="34" charset="0"/>
                <a:ea typeface="Century Gothic" pitchFamily="34" charset="-122"/>
                <a:cs typeface="Century Gothic" pitchFamily="34" charset="-120"/>
              </a:rPr>
              <a:t>Implement continuous network monitoring to quickly identify and resolve potential issues before they escalate.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425989" y="737921"/>
            <a:ext cx="1763878" cy="2585009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425989" y="2436876"/>
            <a:ext cx="1763878" cy="1763878"/>
          </a:xfrm>
          <a:prstGeom prst="ellipse">
            <a:avLst/>
          </a:prstGeom>
          <a:solidFill>
            <a:schemeClr val="accent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846613" y="1122883"/>
            <a:ext cx="1345997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3755" y="5586984"/>
            <a:ext cx="6378854" cy="1271016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28" name="Shape 26"/>
          <p:cNvSpPr/>
          <p:nvPr/>
        </p:nvSpPr>
        <p:spPr>
          <a:xfrm>
            <a:off x="5180076" y="5586984"/>
            <a:ext cx="1271016" cy="1271016"/>
          </a:xfrm>
          <a:prstGeom prst="ellipse">
            <a:avLst/>
          </a:prstGeom>
          <a:solidFill>
            <a:schemeClr val="tx2"/>
          </a:solidFill>
          <a:ln/>
        </p:spPr>
      </p:sp>
      <p:sp>
        <p:nvSpPr>
          <p:cNvPr id="29" name="Shape 27"/>
          <p:cNvSpPr/>
          <p:nvPr/>
        </p:nvSpPr>
        <p:spPr>
          <a:xfrm>
            <a:off x="284378" y="6177686"/>
            <a:ext cx="767182" cy="680314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0" name="Shape 28"/>
          <p:cNvSpPr/>
          <p:nvPr/>
        </p:nvSpPr>
        <p:spPr>
          <a:xfrm>
            <a:off x="284378" y="5792724"/>
            <a:ext cx="767182" cy="767182"/>
          </a:xfrm>
          <a:prstGeom prst="ellipse">
            <a:avLst/>
          </a:prstGeom>
          <a:solidFill>
            <a:schemeClr val="accent1"/>
          </a:solidFill>
          <a:ln/>
        </p:spPr>
      </p:sp>
      <p:sp>
        <p:nvSpPr>
          <p:cNvPr id="31" name="Shape 29"/>
          <p:cNvSpPr/>
          <p:nvPr/>
        </p:nvSpPr>
        <p:spPr>
          <a:xfrm>
            <a:off x="600761" y="6516014"/>
            <a:ext cx="2501798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15" y="1306678"/>
            <a:ext cx="5460797" cy="5458054"/>
          </a:xfrm>
          <a:prstGeom prst="ellipse">
            <a:avLst/>
          </a:prstGeom>
          <a:solidFill>
            <a:schemeClr val="bg2"/>
          </a:solidFill>
          <a:ln/>
        </p:spPr>
      </p:sp>
      <p:pic>
        <p:nvPicPr>
          <p:cNvPr id="33" name="Image 0" descr="https://slide-appai.s3.us-west-1.amazonaws.com/ppt-files-prod/68ffc51cefa07a203b3f24e2/image_1761594344525_itrj2npjwv.png?X-Amz-Algorithm=AWS4-HMAC-SHA256&amp;X-Amz-Content-Sha256=UNSIGNED-PAYLOAD&amp;X-Amz-Credential=AKIARQE3I5HGFMTMBRLT%2F20251027%2Fus-west-1%2Fs3%2Faws4_request&amp;X-Amz-Date=20251027T195006Z&amp;X-Amz-Expires=86400&amp;X-Amz-Signature=3603c6e290e484499dd982e6683cf8138d49babfbb575be9bb4bc9241830bdf9&amp;X-Amz-SignedHeaders=host&amp;x-amz-checksum-mode=ENABLED&amp;x-id=GetObject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41618" y="1440180"/>
            <a:ext cx="5194706" cy="5194706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Team Theme">
  <a:themeElements>
    <a:clrScheme name="SlideTea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9D3DF"/>
      </a:accent1>
      <a:accent2>
        <a:srgbClr val="9EABD6"/>
      </a:accent2>
      <a:accent3>
        <a:srgbClr val="DAB5C9"/>
      </a:accent3>
      <a:accent4>
        <a:srgbClr val="FEFAFA"/>
      </a:accent4>
      <a:accent5>
        <a:srgbClr val="EBEEF6"/>
      </a:accent5>
      <a:accent6>
        <a:srgbClr val="C4CC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14525</TotalTime>
  <Words>2068</Words>
  <Application>Microsoft Macintosh PowerPoint</Application>
  <PresentationFormat>Grand écran</PresentationFormat>
  <Paragraphs>403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Century Gothic</vt:lpstr>
      <vt:lpstr>SlideTeam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Moussa Sinon</cp:lastModifiedBy>
  <cp:revision>3</cp:revision>
  <dcterms:created xsi:type="dcterms:W3CDTF">2025-10-27T19:50:07Z</dcterms:created>
  <dcterms:modified xsi:type="dcterms:W3CDTF">2025-11-09T01:38:27Z</dcterms:modified>
</cp:coreProperties>
</file>